
<file path=[Content_Types].xml><?xml version="1.0" encoding="utf-8"?>
<Types xmlns="http://schemas.openxmlformats.org/package/2006/content-types">
  <Default Extension="png" ContentType="image/png"/>
  <Default Extension="webp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4"/>
  </p:notesMasterIdLst>
  <p:sldIdLst>
    <p:sldId id="256" r:id="rId2"/>
    <p:sldId id="287" r:id="rId3"/>
    <p:sldId id="257" r:id="rId4"/>
    <p:sldId id="258" r:id="rId5"/>
    <p:sldId id="261" r:id="rId6"/>
    <p:sldId id="288" r:id="rId7"/>
    <p:sldId id="290" r:id="rId8"/>
    <p:sldId id="291" r:id="rId9"/>
    <p:sldId id="317" r:id="rId10"/>
    <p:sldId id="318" r:id="rId11"/>
    <p:sldId id="319" r:id="rId12"/>
    <p:sldId id="320" r:id="rId13"/>
    <p:sldId id="321" r:id="rId14"/>
    <p:sldId id="333" r:id="rId15"/>
    <p:sldId id="264" r:id="rId16"/>
    <p:sldId id="322" r:id="rId17"/>
    <p:sldId id="324" r:id="rId18"/>
    <p:sldId id="325" r:id="rId19"/>
    <p:sldId id="326" r:id="rId20"/>
    <p:sldId id="327" r:id="rId21"/>
    <p:sldId id="334" r:id="rId22"/>
    <p:sldId id="303" r:id="rId23"/>
    <p:sldId id="338" r:id="rId24"/>
    <p:sldId id="332" r:id="rId25"/>
    <p:sldId id="330" r:id="rId26"/>
    <p:sldId id="339" r:id="rId27"/>
    <p:sldId id="336" r:id="rId28"/>
    <p:sldId id="337" r:id="rId29"/>
    <p:sldId id="335" r:id="rId30"/>
    <p:sldId id="329" r:id="rId31"/>
    <p:sldId id="314" r:id="rId32"/>
    <p:sldId id="269" r:id="rId33"/>
  </p:sldIdLst>
  <p:sldSz cx="9144000" cy="5143500" type="screen16x9"/>
  <p:notesSz cx="6858000" cy="9144000"/>
  <p:embeddedFontLst>
    <p:embeddedFont>
      <p:font typeface="Fira Sans Extra Condensed Medium"/>
      <p:regular r:id="rId35"/>
      <p:bold r:id="rId35"/>
      <p:italic r:id="rId35"/>
      <p:boldItalic r:id="rId35"/>
    </p:embeddedFont>
    <p:embeddedFont>
      <p:font typeface="Barlow Condensed"/>
      <p:regular r:id="rId35"/>
      <p:bold r:id="rId35"/>
      <p:italic r:id="rId35"/>
      <p:boldItalic r:id="rId35"/>
    </p:embeddedFont>
    <p:embeddedFont>
      <p:font typeface="Barlow Condensed SemiBold"/>
      <p:regular r:id="rId35"/>
      <p:bold r:id="rId35"/>
      <p:italic r:id="rId35"/>
      <p:boldItalic r:id="rId35"/>
    </p:embeddedFont>
    <p:embeddedFont>
      <p:font typeface="Arvo"/>
      <p:regular r:id="rId35"/>
      <p:bold r:id="rId35"/>
      <p:italic r:id="rId35"/>
      <p:boldItalic r:id="rId35"/>
    </p:embeddedFont>
    <p:embeddedFont>
      <p:font typeface="Barlow Condensed Medium"/>
      <p:regular r:id="rId35"/>
      <p:bold r:id="rId35"/>
      <p:italic r:id="rId35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em affes" initials="sa" lastIdx="1" clrIdx="0">
    <p:extLst>
      <p:ext uri="{19B8F6BF-5375-455C-9EA6-DF929625EA0E}">
        <p15:presenceInfo xmlns:p15="http://schemas.microsoft.com/office/powerpoint/2012/main" userId="e04717d4a754a0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413D"/>
    <a:srgbClr val="467BB9"/>
    <a:srgbClr val="901D06"/>
    <a:srgbClr val="F5340B"/>
    <a:srgbClr val="F9836B"/>
    <a:srgbClr val="FFA73B"/>
    <a:srgbClr val="FF823B"/>
    <a:srgbClr val="018790"/>
    <a:srgbClr val="0C2E3A"/>
    <a:srgbClr val="1DC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7" autoAdjust="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62" y="6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NUL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EBFDBA-55FB-4897-9D42-F83EAB7E65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160FF8-FF9C-4642-B3F0-43596517EDB6}">
      <dgm:prSet custT="1"/>
      <dgm:spPr>
        <a:solidFill>
          <a:srgbClr val="0C2E3A"/>
        </a:solidFill>
      </dgm:spPr>
      <dgm:t>
        <a:bodyPr/>
        <a:lstStyle/>
        <a:p>
          <a:pPr marR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User Story</a:t>
          </a:r>
          <a:r>
            <a:rPr lang="en-US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Chacun a son propre User Story qui contient un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Id 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unique, et des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tâches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 bien </a:t>
          </a:r>
          <a:r>
            <a:rPr lang="fr-FR" sz="2000" b="1" i="0" u="none" strike="noStrike" kern="1200" cap="none" dirty="0" err="1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definis</a:t>
          </a:r>
          <a:r>
            <a:rPr lang="en-US" sz="2000" b="0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chemeClr val="bg2">
                <a:lumMod val="20000"/>
                <a:lumOff val="80000"/>
              </a:schemeClr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gm:t>
    </dgm:pt>
    <dgm:pt modelId="{3AB2CECD-046F-4E7E-949C-124E3C1FA417}" type="parTrans" cxnId="{40B2BC28-3C1D-4117-AC36-96C73584522B}">
      <dgm:prSet/>
      <dgm:spPr/>
      <dgm:t>
        <a:bodyPr/>
        <a:lstStyle/>
        <a:p>
          <a:endParaRPr lang="en-US"/>
        </a:p>
      </dgm:t>
    </dgm:pt>
    <dgm:pt modelId="{F4C6A1D7-A31C-49CE-9BF7-82E593E659B8}" type="sibTrans" cxnId="{40B2BC28-3C1D-4117-AC36-96C73584522B}">
      <dgm:prSet/>
      <dgm:spPr/>
      <dgm:t>
        <a:bodyPr/>
        <a:lstStyle/>
        <a:p>
          <a:endParaRPr lang="en-US"/>
        </a:p>
      </dgm:t>
    </dgm:pt>
    <dgm:pt modelId="{58E1E07B-1AE6-44BC-BA67-4FF55A08DF19}">
      <dgm:prSet custT="1"/>
      <dgm:spPr>
        <a:solidFill>
          <a:srgbClr val="0C2E3A"/>
        </a:solidFill>
      </dgm:spPr>
      <dgm:t>
        <a:bodyPr/>
        <a:lstStyle/>
        <a:p>
          <a:pPr marR="0" rtl="0"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Tasks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en-US" sz="2000" b="0" i="0" u="none" strike="noStrike" kern="1200" cap="none" dirty="0" err="1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Chaque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‘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task’ a un </a:t>
          </a:r>
          <a:r>
            <a:rPr lang="en-US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Id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unique, un temps </a:t>
          </a:r>
          <a:r>
            <a:rPr lang="en-US" sz="2000" b="0" i="0" u="none" strike="noStrike" kern="1200" cap="none" dirty="0" err="1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estimée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pour faire </a:t>
          </a:r>
          <a:r>
            <a:rPr lang="en-US" sz="2000" b="0" i="0" u="none" strike="noStrike" kern="1200" cap="none" dirty="0" err="1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ces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tasks,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et son </a:t>
          </a:r>
          <a:r>
            <a:rPr lang="en-US" sz="2000" b="0" i="0" u="none" strike="noStrike" kern="1200" cap="none" dirty="0" err="1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responsable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chemeClr val="bg2">
                <a:lumMod val="20000"/>
                <a:lumOff val="80000"/>
              </a:schemeClr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gm:t>
    </dgm:pt>
    <dgm:pt modelId="{744AFC98-DD9A-4691-BDD1-6C5E9BFFD90E}" type="parTrans" cxnId="{1919E01A-0AB5-4AF8-B688-4F3F4EE26430}">
      <dgm:prSet/>
      <dgm:spPr/>
      <dgm:t>
        <a:bodyPr/>
        <a:lstStyle/>
        <a:p>
          <a:endParaRPr lang="en-US"/>
        </a:p>
      </dgm:t>
    </dgm:pt>
    <dgm:pt modelId="{0868BF7F-B61C-4C60-A81B-BD5B4A60C689}" type="sibTrans" cxnId="{1919E01A-0AB5-4AF8-B688-4F3F4EE26430}">
      <dgm:prSet/>
      <dgm:spPr/>
      <dgm:t>
        <a:bodyPr/>
        <a:lstStyle/>
        <a:p>
          <a:endParaRPr lang="en-US"/>
        </a:p>
      </dgm:t>
    </dgm:pt>
    <dgm:pt modelId="{F61B1710-D7D8-46E2-A4C1-E657B535A958}">
      <dgm:prSet custT="1"/>
      <dgm:spPr>
        <a:solidFill>
          <a:srgbClr val="0C2E3A"/>
        </a:solidFill>
      </dgm:spPr>
      <dgm:t>
        <a:bodyPr/>
        <a:lstStyle/>
        <a:p>
          <a:pPr marR="0" rtl="0"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Estimation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U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ne valeur estimée qui va déterminer pendant combien de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temps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 un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Responsable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 va terminer cette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tâche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rgbClr val="DEDEDE"/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gm:t>
    </dgm:pt>
    <dgm:pt modelId="{31C75D6D-54D7-48D9-ABAB-44FA1A84A7FE}" type="parTrans" cxnId="{C2D97188-5C74-4A9B-AA8B-22E4113E807A}">
      <dgm:prSet/>
      <dgm:spPr/>
      <dgm:t>
        <a:bodyPr/>
        <a:lstStyle/>
        <a:p>
          <a:endParaRPr lang="en-US"/>
        </a:p>
      </dgm:t>
    </dgm:pt>
    <dgm:pt modelId="{48947A12-9CE8-4AE2-9C55-260C459E8743}" type="sibTrans" cxnId="{C2D97188-5C74-4A9B-AA8B-22E4113E807A}">
      <dgm:prSet/>
      <dgm:spPr/>
      <dgm:t>
        <a:bodyPr/>
        <a:lstStyle/>
        <a:p>
          <a:endParaRPr lang="en-US"/>
        </a:p>
      </dgm:t>
    </dgm:pt>
    <dgm:pt modelId="{2A8963CD-982A-4CF0-B37F-DAAA5CB64461}" type="pres">
      <dgm:prSet presAssocID="{37EBFDBA-55FB-4897-9D42-F83EAB7E65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382E2E-778A-42E3-BEC7-29F2E8A1A2C1}" type="pres">
      <dgm:prSet presAssocID="{AC160FF8-FF9C-4642-B3F0-43596517EDB6}" presName="parentText" presStyleLbl="node1" presStyleIdx="0" presStyleCnt="3" custScaleY="799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972FC-925E-455F-B4FB-346A0F33474C}" type="pres">
      <dgm:prSet presAssocID="{F4C6A1D7-A31C-49CE-9BF7-82E593E659B8}" presName="spacer" presStyleCnt="0"/>
      <dgm:spPr/>
    </dgm:pt>
    <dgm:pt modelId="{E0370C2A-4BD9-4E05-ABB7-BD1B74FCEBE1}" type="pres">
      <dgm:prSet presAssocID="{58E1E07B-1AE6-44BC-BA67-4FF55A08DF19}" presName="parentText" presStyleLbl="node1" presStyleIdx="1" presStyleCnt="3" custScaleY="81154" custLinFactNeighborY="-97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224F0-ADBF-4D7D-82A0-E7169FC75215}" type="pres">
      <dgm:prSet presAssocID="{0868BF7F-B61C-4C60-A81B-BD5B4A60C689}" presName="spacer" presStyleCnt="0"/>
      <dgm:spPr/>
    </dgm:pt>
    <dgm:pt modelId="{AC05BA80-C754-4A0A-8100-EA4F93A35B9D}" type="pres">
      <dgm:prSet presAssocID="{F61B1710-D7D8-46E2-A4C1-E657B535A958}" presName="parentText" presStyleLbl="node1" presStyleIdx="2" presStyleCnt="3" custScaleY="735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B2BC28-3C1D-4117-AC36-96C73584522B}" srcId="{37EBFDBA-55FB-4897-9D42-F83EAB7E6571}" destId="{AC160FF8-FF9C-4642-B3F0-43596517EDB6}" srcOrd="0" destOrd="0" parTransId="{3AB2CECD-046F-4E7E-949C-124E3C1FA417}" sibTransId="{F4C6A1D7-A31C-49CE-9BF7-82E593E659B8}"/>
    <dgm:cxn modelId="{1919E01A-0AB5-4AF8-B688-4F3F4EE26430}" srcId="{37EBFDBA-55FB-4897-9D42-F83EAB7E6571}" destId="{58E1E07B-1AE6-44BC-BA67-4FF55A08DF19}" srcOrd="1" destOrd="0" parTransId="{744AFC98-DD9A-4691-BDD1-6C5E9BFFD90E}" sibTransId="{0868BF7F-B61C-4C60-A81B-BD5B4A60C689}"/>
    <dgm:cxn modelId="{07034261-D894-4BF6-A9DA-1D3F812BD010}" type="presOf" srcId="{F61B1710-D7D8-46E2-A4C1-E657B535A958}" destId="{AC05BA80-C754-4A0A-8100-EA4F93A35B9D}" srcOrd="0" destOrd="0" presId="urn:microsoft.com/office/officeart/2005/8/layout/vList2"/>
    <dgm:cxn modelId="{F9C0E7FC-0AEC-46AB-97D9-CD6439794FDA}" type="presOf" srcId="{37EBFDBA-55FB-4897-9D42-F83EAB7E6571}" destId="{2A8963CD-982A-4CF0-B37F-DAAA5CB64461}" srcOrd="0" destOrd="0" presId="urn:microsoft.com/office/officeart/2005/8/layout/vList2"/>
    <dgm:cxn modelId="{24F7E52B-EE32-47EB-BC89-82331B8CF6E2}" type="presOf" srcId="{AC160FF8-FF9C-4642-B3F0-43596517EDB6}" destId="{33382E2E-778A-42E3-BEC7-29F2E8A1A2C1}" srcOrd="0" destOrd="0" presId="urn:microsoft.com/office/officeart/2005/8/layout/vList2"/>
    <dgm:cxn modelId="{C2D97188-5C74-4A9B-AA8B-22E4113E807A}" srcId="{37EBFDBA-55FB-4897-9D42-F83EAB7E6571}" destId="{F61B1710-D7D8-46E2-A4C1-E657B535A958}" srcOrd="2" destOrd="0" parTransId="{31C75D6D-54D7-48D9-ABAB-44FA1A84A7FE}" sibTransId="{48947A12-9CE8-4AE2-9C55-260C459E8743}"/>
    <dgm:cxn modelId="{373F27C2-8F8B-4930-A017-632EA2A87AD4}" type="presOf" srcId="{58E1E07B-1AE6-44BC-BA67-4FF55A08DF19}" destId="{E0370C2A-4BD9-4E05-ABB7-BD1B74FCEBE1}" srcOrd="0" destOrd="0" presId="urn:microsoft.com/office/officeart/2005/8/layout/vList2"/>
    <dgm:cxn modelId="{F31C9185-8DEB-47C6-88F0-AEF163261D3D}" type="presParOf" srcId="{2A8963CD-982A-4CF0-B37F-DAAA5CB64461}" destId="{33382E2E-778A-42E3-BEC7-29F2E8A1A2C1}" srcOrd="0" destOrd="0" presId="urn:microsoft.com/office/officeart/2005/8/layout/vList2"/>
    <dgm:cxn modelId="{1ABE7138-B6DF-4AF4-B923-BC1845732B23}" type="presParOf" srcId="{2A8963CD-982A-4CF0-B37F-DAAA5CB64461}" destId="{257972FC-925E-455F-B4FB-346A0F33474C}" srcOrd="1" destOrd="0" presId="urn:microsoft.com/office/officeart/2005/8/layout/vList2"/>
    <dgm:cxn modelId="{CC9418A9-F609-4102-9327-6A567283DB80}" type="presParOf" srcId="{2A8963CD-982A-4CF0-B37F-DAAA5CB64461}" destId="{E0370C2A-4BD9-4E05-ABB7-BD1B74FCEBE1}" srcOrd="2" destOrd="0" presId="urn:microsoft.com/office/officeart/2005/8/layout/vList2"/>
    <dgm:cxn modelId="{F07E5C71-51CC-4C21-9952-59FE2284CF51}" type="presParOf" srcId="{2A8963CD-982A-4CF0-B37F-DAAA5CB64461}" destId="{4F0224F0-ADBF-4D7D-82A0-E7169FC75215}" srcOrd="3" destOrd="0" presId="urn:microsoft.com/office/officeart/2005/8/layout/vList2"/>
    <dgm:cxn modelId="{88635F54-85E3-44D8-959B-D3832D0A6A46}" type="presParOf" srcId="{2A8963CD-982A-4CF0-B37F-DAAA5CB64461}" destId="{AC05BA80-C754-4A0A-8100-EA4F93A35B9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82E2E-778A-42E3-BEC7-29F2E8A1A2C1}">
      <dsp:nvSpPr>
        <dsp:cNvPr id="0" name=""/>
        <dsp:cNvSpPr/>
      </dsp:nvSpPr>
      <dsp:spPr>
        <a:xfrm>
          <a:off x="0" y="17490"/>
          <a:ext cx="8095500" cy="673102"/>
        </a:xfrm>
        <a:prstGeom prst="roundRect">
          <a:avLst/>
        </a:prstGeom>
        <a:solidFill>
          <a:srgbClr val="0C2E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R="0" lvl="0" algn="l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User Story</a:t>
          </a:r>
          <a:r>
            <a:rPr lang="en-US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Chacun a son propre User Story qui contient un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Id 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unique, et des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tâches</a:t>
          </a:r>
          <a:r>
            <a:rPr lang="fr-FR" sz="2000" b="1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 bien </a:t>
          </a:r>
          <a:r>
            <a:rPr lang="fr-FR" sz="2000" b="1" i="0" u="none" strike="noStrike" kern="1200" cap="none" dirty="0" err="1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sym typeface="Barlow Condensed SemiBold"/>
            </a:rPr>
            <a:t>definis</a:t>
          </a:r>
          <a:r>
            <a:rPr lang="en-US" sz="2000" b="0" i="0" u="none" strike="noStrike" kern="1200" cap="none" dirty="0" smtClean="0">
              <a:solidFill>
                <a:schemeClr val="bg2">
                  <a:lumMod val="20000"/>
                  <a:lumOff val="80000"/>
                </a:schemeClr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chemeClr val="bg2">
                <a:lumMod val="20000"/>
                <a:lumOff val="80000"/>
              </a:schemeClr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sp:txBody>
      <dsp:txXfrm>
        <a:off x="32858" y="50348"/>
        <a:ext cx="8029784" cy="607386"/>
      </dsp:txXfrm>
    </dsp:sp>
    <dsp:sp modelId="{E0370C2A-4BD9-4E05-ABB7-BD1B74FCEBE1}">
      <dsp:nvSpPr>
        <dsp:cNvPr id="0" name=""/>
        <dsp:cNvSpPr/>
      </dsp:nvSpPr>
      <dsp:spPr>
        <a:xfrm>
          <a:off x="0" y="807604"/>
          <a:ext cx="8095500" cy="683641"/>
        </a:xfrm>
        <a:prstGeom prst="roundRect">
          <a:avLst/>
        </a:prstGeom>
        <a:solidFill>
          <a:srgbClr val="0C2E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R="0"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Tasks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en-US" sz="2000" b="0" i="0" u="none" strike="noStrike" kern="1200" cap="none" dirty="0" err="1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Chaque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‘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task’ a un </a:t>
          </a:r>
          <a:r>
            <a:rPr lang="en-US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Id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unique, un temps </a:t>
          </a:r>
          <a:r>
            <a:rPr lang="en-US" sz="2000" b="0" i="0" u="none" strike="noStrike" kern="1200" cap="none" dirty="0" err="1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estimée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pour faire </a:t>
          </a:r>
          <a:r>
            <a:rPr lang="en-US" sz="2000" b="0" i="0" u="none" strike="noStrike" kern="1200" cap="none" dirty="0" err="1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ces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tasks, 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et son </a:t>
          </a:r>
          <a:r>
            <a:rPr lang="en-US" sz="2000" b="0" i="0" u="none" strike="noStrike" kern="1200" cap="none" dirty="0" err="1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responsable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chemeClr val="bg2">
                <a:lumMod val="20000"/>
                <a:lumOff val="80000"/>
              </a:schemeClr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sp:txBody>
      <dsp:txXfrm>
        <a:off x="33373" y="840977"/>
        <a:ext cx="8028754" cy="616895"/>
      </dsp:txXfrm>
    </dsp:sp>
    <dsp:sp modelId="{AC05BA80-C754-4A0A-8100-EA4F93A35B9D}">
      <dsp:nvSpPr>
        <dsp:cNvPr id="0" name=""/>
        <dsp:cNvSpPr/>
      </dsp:nvSpPr>
      <dsp:spPr>
        <a:xfrm>
          <a:off x="0" y="1633434"/>
          <a:ext cx="8095500" cy="619315"/>
        </a:xfrm>
        <a:prstGeom prst="roundRect">
          <a:avLst/>
        </a:prstGeom>
        <a:solidFill>
          <a:srgbClr val="0C2E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R="0"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34343"/>
            </a:buClr>
            <a:buSzPts val="3000"/>
            <a:buFont typeface="Barlow Condensed SemiBold"/>
            <a:buNone/>
          </a:pPr>
          <a:r>
            <a:rPr lang="en-US" sz="2000" b="1" i="0" u="none" strike="noStrike" kern="1200" cap="none" dirty="0" smtClean="0">
              <a:solidFill>
                <a:srgbClr val="FFA73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Estimation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 </a:t>
          </a:r>
          <a:r>
            <a:rPr lang="en-US" sz="2000" b="1" i="0" u="none" strike="noStrike" kern="1200" cap="none" dirty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: </a:t>
          </a:r>
          <a:r>
            <a:rPr lang="en-US" sz="2000" b="1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U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ne valeur estimée qui va déterminer pendant combien de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temps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 un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Responsable</a:t>
          </a:r>
          <a:r>
            <a:rPr lang="fr-FR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</a:rPr>
            <a:t> va terminer cette </a:t>
          </a:r>
          <a:r>
            <a:rPr lang="fr-FR" sz="2000" b="0" i="0" u="none" strike="noStrike" kern="1200" cap="none" dirty="0" smtClean="0">
              <a:solidFill>
                <a:srgbClr val="FA8F7A"/>
              </a:solidFill>
              <a:latin typeface="Barlow Condensed SemiBold"/>
              <a:ea typeface="Barlow Condensed SemiBold"/>
              <a:cs typeface="Barlow Condensed SemiBold"/>
            </a:rPr>
            <a:t>tâche</a:t>
          </a:r>
          <a:r>
            <a:rPr lang="en-US" sz="2000" b="0" i="0" u="none" strike="noStrike" kern="1200" cap="none" dirty="0" smtClean="0">
              <a:solidFill>
                <a:srgbClr val="DEDEDE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rPr>
            <a:t>.</a:t>
          </a:r>
          <a:endParaRPr lang="en-US" sz="2000" b="0" i="0" u="none" strike="noStrike" kern="1200" cap="none" dirty="0">
            <a:solidFill>
              <a:srgbClr val="DEDEDE"/>
            </a:solidFill>
            <a:latin typeface="Barlow Condensed SemiBold"/>
            <a:ea typeface="Barlow Condensed SemiBold"/>
            <a:cs typeface="Barlow Condensed SemiBold"/>
            <a:sym typeface="Barlow Condensed SemiBold"/>
          </a:endParaRPr>
        </a:p>
      </dsp:txBody>
      <dsp:txXfrm>
        <a:off x="30232" y="1663666"/>
        <a:ext cx="8035036" cy="558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8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47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817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961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97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6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571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5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20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56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44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8061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8920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7"/>
          <p:cNvGrpSpPr/>
          <p:nvPr/>
        </p:nvGrpSpPr>
        <p:grpSpPr>
          <a:xfrm rot="10800000" flipH="1">
            <a:off x="6382576" y="4059387"/>
            <a:ext cx="2761414" cy="1094590"/>
            <a:chOff x="5543377" y="-26648"/>
            <a:chExt cx="3613943" cy="1432521"/>
          </a:xfrm>
        </p:grpSpPr>
        <p:sp>
          <p:nvSpPr>
            <p:cNvPr id="309" name="Google Shape;309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0" name="Google Shape;330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31" name="Google Shape;331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00A6A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eb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2362500" y="1545450"/>
            <a:ext cx="441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/>
              <a:t>Sprint 1</a:t>
            </a:r>
            <a:br>
              <a:rPr lang="en-US" sz="5400" dirty="0" smtClean="0"/>
            </a:br>
            <a:r>
              <a:rPr lang="en-US" sz="5400" dirty="0" err="1" smtClean="0"/>
              <a:t>HuntKingdom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8"/>
            <a:ext cx="3697892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382070"/>
            <a:ext cx="2194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Forum</a:t>
            </a:r>
            <a:endParaRPr lang="en-US" sz="28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03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9" y="1230231"/>
            <a:ext cx="6852177" cy="38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79" y="173286"/>
            <a:ext cx="3857439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382070"/>
            <a:ext cx="3167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</a:t>
            </a:r>
            <a:r>
              <a:rPr lang="en-US" sz="2400" dirty="0" err="1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Evenement</a:t>
            </a:r>
            <a:endParaRPr lang="en-US" sz="24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04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8" y="1285867"/>
            <a:ext cx="7187432" cy="38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7"/>
            <a:ext cx="3814354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382070"/>
            <a:ext cx="28559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</a:t>
            </a:r>
            <a:r>
              <a:rPr lang="en-US" sz="2800" dirty="0" err="1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Especes</a:t>
            </a:r>
            <a:endParaRPr lang="en-US" sz="28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05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5" y="1333327"/>
            <a:ext cx="7887536" cy="25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8"/>
            <a:ext cx="3697892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443625"/>
            <a:ext cx="35384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Reclamation</a:t>
            </a:r>
            <a:endParaRPr lang="en-US" sz="22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06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7" y="1230999"/>
            <a:ext cx="6922389" cy="37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8"/>
            <a:ext cx="3697892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443625"/>
            <a:ext cx="35384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</a:t>
            </a:r>
            <a:r>
              <a:rPr lang="en-US" sz="2200" dirty="0" err="1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Commande</a:t>
            </a:r>
            <a:endParaRPr lang="en-US" sz="22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07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9" y="1218859"/>
            <a:ext cx="7435578" cy="35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1661;p29"/>
          <p:cNvGrpSpPr/>
          <p:nvPr/>
        </p:nvGrpSpPr>
        <p:grpSpPr>
          <a:xfrm>
            <a:off x="3283804" y="1351266"/>
            <a:ext cx="2805451" cy="2560467"/>
            <a:chOff x="5976993" y="238644"/>
            <a:chExt cx="671226" cy="612558"/>
          </a:xfrm>
        </p:grpSpPr>
        <p:grpSp>
          <p:nvGrpSpPr>
            <p:cNvPr id="94" name="Google Shape;1662;p29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15" name="Google Shape;1663;p2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664;p2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665;p2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666;p2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667;p29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12" name="Google Shape;1668;p2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669;p2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670;p2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671;p29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09" name="Google Shape;1672;p29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" name="Google Shape;1673;p29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674;p29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7" name="Google Shape;1675;p29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05" name="Google Shape;1676;p29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677;p2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678;p2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679;p2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1680;p29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02" name="Google Shape;1681;p2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682;p2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683;p2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1684;p29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00" name="Google Shape;1685;p2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686;p2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551;p29"/>
          <p:cNvSpPr/>
          <p:nvPr/>
        </p:nvSpPr>
        <p:spPr>
          <a:xfrm rot="16200000">
            <a:off x="6149642" y="1187959"/>
            <a:ext cx="1161839" cy="1282613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Tableau Blanc</a:t>
            </a:r>
            <a:endParaRPr lang="en-US" sz="36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Google Shape;1551;p29"/>
          <p:cNvSpPr/>
          <p:nvPr/>
        </p:nvSpPr>
        <p:spPr>
          <a:xfrm>
            <a:off x="4216266" y="3875260"/>
            <a:ext cx="1161839" cy="1282613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4248772" y="4284088"/>
            <a:ext cx="1901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TODO</a:t>
            </a:r>
            <a:endParaRPr lang="en-US" sz="24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122" name="Google Shape;1551;p29"/>
          <p:cNvSpPr/>
          <p:nvPr/>
        </p:nvSpPr>
        <p:spPr>
          <a:xfrm rot="5400000">
            <a:off x="2129211" y="2052193"/>
            <a:ext cx="1161839" cy="1282613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6241125" y="1560006"/>
            <a:ext cx="1901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DONE</a:t>
            </a:r>
            <a:endParaRPr lang="en-US" sz="24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2055759" y="2444568"/>
            <a:ext cx="19016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DOING</a:t>
            </a:r>
            <a:endParaRPr lang="en-US" sz="24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5" grpId="1" animBg="1"/>
      <p:bldP spid="36" grpId="0"/>
      <p:bldP spid="119" grpId="0" animBg="1"/>
      <p:bldP spid="119" grpId="1" animBg="1"/>
      <p:bldP spid="120" grpId="0"/>
      <p:bldP spid="120" grpId="1"/>
      <p:bldP spid="122" grpId="0" animBg="1"/>
      <p:bldP spid="122" grpId="1" animBg="1"/>
      <p:bldP spid="123" grpId="0"/>
      <p:bldP spid="123" grpId="1"/>
      <p:bldP spid="124" grpId="0"/>
      <p:bldP spid="1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smtClean="0"/>
              <a:t>Forum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0" y="0"/>
            <a:ext cx="5834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err="1" smtClean="0"/>
              <a:t>Evenement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1" y="1"/>
            <a:ext cx="5834548" cy="46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8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smtClean="0"/>
              <a:t>Reclamation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0" y="0"/>
            <a:ext cx="5868410" cy="47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err="1" smtClean="0"/>
              <a:t>Produit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" y="0"/>
            <a:ext cx="5825468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91"/>
            <a:ext cx="2486891" cy="2902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57" y="-1244091"/>
            <a:ext cx="4063653" cy="6092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11" y="-3142020"/>
            <a:ext cx="4120730" cy="6178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403" y="0"/>
            <a:ext cx="4188344" cy="6279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78" y="330470"/>
            <a:ext cx="4170219" cy="62523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419" y="1921052"/>
            <a:ext cx="4170219" cy="62523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01" y="-1502941"/>
            <a:ext cx="4098205" cy="61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4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err="1" smtClean="0"/>
              <a:t>Espece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1" y="-1"/>
            <a:ext cx="5766046" cy="39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9012C6D-82CC-4A4E-8F0A-722F0082F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588025" y="668119"/>
            <a:ext cx="8095500" cy="577800"/>
          </a:xfrm>
        </p:spPr>
        <p:txBody>
          <a:bodyPr/>
          <a:lstStyle/>
          <a:p>
            <a:r>
              <a:rPr lang="en-US" sz="2800" b="1" dirty="0" smtClean="0"/>
              <a:t>Tableau Blanc</a:t>
            </a:r>
            <a:br>
              <a:rPr lang="en-US" sz="2800" b="1" dirty="0" smtClean="0"/>
            </a:br>
            <a:r>
              <a:rPr lang="en-US" sz="2800" b="1" dirty="0" err="1" smtClean="0"/>
              <a:t>Commande</a:t>
            </a:r>
            <a:endParaRPr lang="en-US" sz="2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4996FF-AD7C-4666-9091-F8887FED45E3}"/>
              </a:ext>
            </a:extLst>
          </p:cNvPr>
          <p:cNvSpPr/>
          <p:nvPr/>
        </p:nvSpPr>
        <p:spPr>
          <a:xfrm>
            <a:off x="0" y="0"/>
            <a:ext cx="468246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5" y="0"/>
            <a:ext cx="5781105" cy="50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 smtClean="0"/>
              <a:t>BurnDown</a:t>
            </a:r>
            <a:r>
              <a:rPr lang="en-US" sz="3600" b="1" dirty="0" smtClean="0"/>
              <a:t> Chart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93" y="1046250"/>
            <a:ext cx="5255508" cy="4009590"/>
          </a:xfrm>
          <a:prstGeom prst="rect">
            <a:avLst/>
          </a:prstGeom>
        </p:spPr>
      </p:pic>
      <p:sp>
        <p:nvSpPr>
          <p:cNvPr id="4" name="Google Shape;361;p13"/>
          <p:cNvSpPr txBox="1">
            <a:spLocks/>
          </p:cNvSpPr>
          <p:nvPr/>
        </p:nvSpPr>
        <p:spPr>
          <a:xfrm>
            <a:off x="0" y="1046250"/>
            <a:ext cx="3106493" cy="297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2000" b="1" dirty="0" smtClean="0">
                <a:solidFill>
                  <a:srgbClr val="0C2E3A"/>
                </a:solidFill>
              </a:rPr>
              <a:t>Description :</a:t>
            </a:r>
            <a:endParaRPr lang="fr-FR" sz="1400" dirty="0" smtClean="0"/>
          </a:p>
          <a:p>
            <a:pPr marL="0" indent="0">
              <a:buNone/>
            </a:pPr>
            <a:r>
              <a:rPr lang="fr-FR" sz="1400" dirty="0" smtClean="0"/>
              <a:t>Ce graph </a:t>
            </a:r>
            <a:r>
              <a:rPr lang="fr-FR" sz="1400" dirty="0"/>
              <a:t>représente la progression du travail pendant le sprint </a:t>
            </a:r>
            <a:r>
              <a:rPr lang="fr-FR" sz="1400" dirty="0" smtClean="0"/>
              <a:t>prévu par 6 membres multipliée par nombre d’heur de travaille par jours en fonction de temps (25 jours)</a:t>
            </a:r>
            <a:endParaRPr lang="fr-FR" sz="2000" b="1" dirty="0" smtClean="0">
              <a:solidFill>
                <a:srgbClr val="0C2E3A"/>
              </a:solidFill>
            </a:endParaRPr>
          </a:p>
          <a:p>
            <a:pPr marL="0" indent="0">
              <a:buFont typeface="Arvo"/>
              <a:buNone/>
            </a:pPr>
            <a:r>
              <a:rPr lang="fr-FR" sz="2000" b="1" dirty="0" err="1" smtClean="0">
                <a:solidFill>
                  <a:srgbClr val="0C2E3A"/>
                </a:solidFill>
              </a:rPr>
              <a:t>Proprietes</a:t>
            </a:r>
            <a:r>
              <a:rPr lang="fr-FR" sz="2000" b="1" dirty="0" smtClean="0">
                <a:solidFill>
                  <a:srgbClr val="0C2E3A"/>
                </a:solidFill>
              </a:rPr>
              <a:t>:</a:t>
            </a:r>
          </a:p>
          <a:p>
            <a:pPr marL="342900"/>
            <a:r>
              <a:rPr lang="fr-FR" dirty="0">
                <a:solidFill>
                  <a:srgbClr val="BA413D"/>
                </a:solidFill>
              </a:rPr>
              <a:t>tâche </a:t>
            </a:r>
            <a:r>
              <a:rPr lang="fr-FR" dirty="0">
                <a:solidFill>
                  <a:srgbClr val="BA413D"/>
                </a:solidFill>
              </a:rPr>
              <a:t>idéale </a:t>
            </a:r>
            <a:r>
              <a:rPr lang="fr-FR" dirty="0" smtClean="0">
                <a:solidFill>
                  <a:srgbClr val="BA413D"/>
                </a:solidFill>
              </a:rPr>
              <a:t>restante</a:t>
            </a:r>
          </a:p>
          <a:p>
            <a:pPr marL="342900"/>
            <a:r>
              <a:rPr lang="fr-FR" dirty="0">
                <a:solidFill>
                  <a:srgbClr val="467BB9"/>
                </a:solidFill>
              </a:rPr>
              <a:t>tâches réelles </a:t>
            </a:r>
            <a:r>
              <a:rPr lang="fr-FR" dirty="0" smtClean="0">
                <a:solidFill>
                  <a:srgbClr val="467BB9"/>
                </a:solidFill>
              </a:rPr>
              <a:t>restantes</a:t>
            </a:r>
          </a:p>
          <a:p>
            <a:pPr marL="342900"/>
            <a:endParaRPr lang="fr-FR" dirty="0" smtClean="0">
              <a:solidFill>
                <a:srgbClr val="467B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1282CD8-2393-4E91-B3B5-E530A42B0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Story Test</a:t>
            </a:r>
            <a:endParaRPr lang="en-US" b="1"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294967295"/>
          </p:nvPr>
        </p:nvSpPr>
        <p:spPr>
          <a:xfrm>
            <a:off x="770700" y="1433258"/>
            <a:ext cx="7287020" cy="2355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fr-FR" sz="2400" dirty="0" smtClean="0">
                <a:solidFill>
                  <a:srgbClr val="0C2E3A"/>
                </a:solidFill>
              </a:rPr>
              <a:t>Nous avons sélectionner </a:t>
            </a:r>
            <a:r>
              <a:rPr lang="fr-FR" sz="2400" dirty="0">
                <a:solidFill>
                  <a:srgbClr val="0C2E3A"/>
                </a:solidFill>
              </a:rPr>
              <a:t>deux user stories relatives et analyser chacun de leurs cas de réussite et </a:t>
            </a:r>
            <a:r>
              <a:rPr lang="fr-FR" sz="2400" dirty="0" err="1" smtClean="0">
                <a:solidFill>
                  <a:srgbClr val="0C2E3A"/>
                </a:solidFill>
              </a:rPr>
              <a:t>echec</a:t>
            </a:r>
            <a:r>
              <a:rPr lang="fr-FR" sz="2400" dirty="0" smtClean="0">
                <a:solidFill>
                  <a:srgbClr val="0C2E3A"/>
                </a:solidFill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fr-FR" sz="2000" dirty="0" smtClean="0"/>
              <a:t>En Tant Que Client Je veux participer a Un </a:t>
            </a:r>
            <a:r>
              <a:rPr lang="fr-FR" sz="2000" dirty="0" err="1" smtClean="0"/>
              <a:t>Evenement</a:t>
            </a:r>
            <a:r>
              <a:rPr lang="fr-FR" sz="2000" dirty="0" smtClean="0"/>
              <a:t>.</a:t>
            </a:r>
          </a:p>
          <a:p>
            <a:pPr indent="-457200">
              <a:buFont typeface="+mj-lt"/>
              <a:buAutoNum type="arabicPeriod"/>
            </a:pPr>
            <a:r>
              <a:rPr lang="fr-FR" sz="2000" dirty="0"/>
              <a:t>En tant que client ,je souhaite commenter a une publication afin de </a:t>
            </a:r>
            <a:r>
              <a:rPr lang="fr-FR" sz="2000" dirty="0" err="1"/>
              <a:t>preciser</a:t>
            </a:r>
            <a:r>
              <a:rPr lang="fr-FR" sz="2000" dirty="0"/>
              <a:t> mon </a:t>
            </a:r>
            <a:r>
              <a:rPr lang="fr-FR" sz="2000" dirty="0" smtClean="0"/>
              <a:t>avis.</a:t>
            </a:r>
            <a:endParaRPr lang="en-US" sz="2400" dirty="0" smtClean="0"/>
          </a:p>
          <a:p>
            <a:pPr lvl="0" indent="-457200">
              <a:buFont typeface="+mj-lt"/>
              <a:buAutoNum type="arabicPeriod"/>
            </a:pPr>
            <a:endParaRPr sz="2400" dirty="0">
              <a:solidFill>
                <a:srgbClr val="0C2E3A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8626A8-3A65-4013-A8E9-15EFDE54D5B6}"/>
              </a:ext>
            </a:extLst>
          </p:cNvPr>
          <p:cNvSpPr/>
          <p:nvPr/>
        </p:nvSpPr>
        <p:spPr>
          <a:xfrm>
            <a:off x="0" y="209008"/>
            <a:ext cx="476626" cy="873759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5"/>
          </p:nvPr>
        </p:nvSpPr>
        <p:spPr>
          <a:xfrm>
            <a:off x="0" y="133745"/>
            <a:ext cx="3988526" cy="5778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54132"/>
                </a:solidFill>
                <a:latin typeface="Arial"/>
                <a:ea typeface="Arial"/>
                <a:cs typeface="Arial"/>
              </a:rPr>
              <a:t>User</a:t>
            </a:r>
            <a:r>
              <a:rPr lang="en-US" dirty="0" smtClean="0"/>
              <a:t> </a:t>
            </a:r>
            <a:r>
              <a:rPr lang="en-US" sz="2800" dirty="0" smtClean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Story </a:t>
            </a:r>
            <a:r>
              <a:rPr lang="en-US" sz="2800" dirty="0" err="1" smtClean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Relatif</a:t>
            </a:r>
            <a:endParaRPr lang="en-US" sz="2800" dirty="0">
              <a:solidFill>
                <a:srgbClr val="F541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7"/>
          </p:nvPr>
        </p:nvSpPr>
        <p:spPr>
          <a:xfrm>
            <a:off x="3988526" y="133745"/>
            <a:ext cx="2386148" cy="5778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54132"/>
                </a:solidFill>
                <a:latin typeface="Arial"/>
                <a:ea typeface="Arial"/>
                <a:cs typeface="Arial"/>
              </a:rPr>
              <a:t>Story Test</a:t>
            </a:r>
          </a:p>
        </p:txBody>
      </p:sp>
      <p:sp>
        <p:nvSpPr>
          <p:cNvPr id="11" name="Title 7"/>
          <p:cNvSpPr>
            <a:spLocks noGrp="1"/>
          </p:cNvSpPr>
          <p:nvPr>
            <p:ph type="ctrTitle" idx="7"/>
          </p:nvPr>
        </p:nvSpPr>
        <p:spPr>
          <a:xfrm>
            <a:off x="0" y="1094485"/>
            <a:ext cx="3988526" cy="2319514"/>
          </a:xfrm>
        </p:spPr>
        <p:txBody>
          <a:bodyPr/>
          <a:lstStyle/>
          <a:p>
            <a:pPr algn="ctr"/>
            <a:r>
              <a:rPr lang="fr-FR" sz="2800" dirty="0"/>
              <a:t>En tant que client ,je souhaite commenter a une publication afin de </a:t>
            </a:r>
            <a:r>
              <a:rPr lang="fr-FR" sz="2800" dirty="0" smtClean="0"/>
              <a:t>préciser </a:t>
            </a:r>
            <a:r>
              <a:rPr lang="fr-FR" sz="2800" dirty="0"/>
              <a:t>mon avis</a:t>
            </a:r>
            <a:endParaRPr lang="fr-FR" sz="2800" dirty="0"/>
          </a:p>
        </p:txBody>
      </p:sp>
      <p:sp>
        <p:nvSpPr>
          <p:cNvPr id="12" name="Title 7"/>
          <p:cNvSpPr>
            <a:spLocks noGrp="1"/>
          </p:cNvSpPr>
          <p:nvPr>
            <p:ph type="ctrTitle" idx="7"/>
          </p:nvPr>
        </p:nvSpPr>
        <p:spPr>
          <a:xfrm>
            <a:off x="3988526" y="2836199"/>
            <a:ext cx="3028080" cy="577800"/>
          </a:xfrm>
        </p:spPr>
        <p:txBody>
          <a:bodyPr/>
          <a:lstStyle/>
          <a:p>
            <a:r>
              <a:rPr lang="en-US" sz="2800" dirty="0"/>
              <a:t>2</a:t>
            </a:r>
            <a:r>
              <a:rPr lang="en-US" sz="2800" dirty="0" smtClean="0"/>
              <a:t>er </a:t>
            </a:r>
            <a:r>
              <a:rPr lang="en-US" sz="2800" dirty="0" err="1" smtClean="0"/>
              <a:t>Cas</a:t>
            </a:r>
            <a:r>
              <a:rPr lang="en-US" sz="2800" dirty="0" smtClean="0"/>
              <a:t> “</a:t>
            </a:r>
            <a:r>
              <a:rPr lang="en-US" sz="2800" dirty="0" err="1" smtClean="0"/>
              <a:t>Echec</a:t>
            </a:r>
            <a:r>
              <a:rPr lang="en-US" sz="2800" dirty="0" smtClean="0"/>
              <a:t>”:</a:t>
            </a:r>
            <a:endParaRPr lang="en-US" sz="2800" dirty="0"/>
          </a:p>
        </p:txBody>
      </p:sp>
      <p:sp>
        <p:nvSpPr>
          <p:cNvPr id="7" name="Google Shape;361;p13"/>
          <p:cNvSpPr txBox="1">
            <a:spLocks/>
          </p:cNvSpPr>
          <p:nvPr/>
        </p:nvSpPr>
        <p:spPr>
          <a:xfrm>
            <a:off x="3988526" y="1519885"/>
            <a:ext cx="4779790" cy="141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1400" dirty="0"/>
              <a:t>quand le client </a:t>
            </a:r>
            <a:r>
              <a:rPr lang="fr-FR" sz="1400" dirty="0" smtClean="0"/>
              <a:t>déjà authentifie </a:t>
            </a:r>
            <a:r>
              <a:rPr lang="fr-FR" sz="1400" dirty="0"/>
              <a:t>souhaite commenter une publication, il </a:t>
            </a:r>
            <a:r>
              <a:rPr lang="fr-FR" sz="1400" dirty="0" smtClean="0"/>
              <a:t>rédige </a:t>
            </a:r>
            <a:r>
              <a:rPr lang="fr-FR" sz="1400" dirty="0"/>
              <a:t>son commentaire et le </a:t>
            </a:r>
            <a:r>
              <a:rPr lang="fr-FR" sz="1400" dirty="0" smtClean="0"/>
              <a:t>publie.</a:t>
            </a:r>
            <a:endParaRPr lang="fr-FR" sz="1400" dirty="0"/>
          </a:p>
        </p:txBody>
      </p:sp>
      <p:sp>
        <p:nvSpPr>
          <p:cNvPr id="9" name="Google Shape;361;p13"/>
          <p:cNvSpPr txBox="1">
            <a:spLocks/>
          </p:cNvSpPr>
          <p:nvPr/>
        </p:nvSpPr>
        <p:spPr>
          <a:xfrm>
            <a:off x="3988526" y="3360511"/>
            <a:ext cx="4779790" cy="141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1400" dirty="0"/>
              <a:t>quand le client </a:t>
            </a:r>
            <a:r>
              <a:rPr lang="fr-FR" sz="1400" dirty="0" smtClean="0"/>
              <a:t>déjà authentifie </a:t>
            </a:r>
            <a:r>
              <a:rPr lang="fr-FR" sz="1400" dirty="0"/>
              <a:t>souhaite commenter une publication, il </a:t>
            </a:r>
            <a:r>
              <a:rPr lang="fr-FR" sz="1400" dirty="0" smtClean="0"/>
              <a:t>rédige </a:t>
            </a:r>
            <a:r>
              <a:rPr lang="fr-FR" sz="1400" dirty="0"/>
              <a:t>son commentaire et mais il ne peut pas le </a:t>
            </a:r>
            <a:r>
              <a:rPr lang="fr-FR" sz="1400" dirty="0" smtClean="0"/>
              <a:t>publier, </a:t>
            </a:r>
            <a:r>
              <a:rPr lang="fr-FR" sz="1400" dirty="0"/>
              <a:t>et un notification s'affiche afin de le </a:t>
            </a:r>
            <a:r>
              <a:rPr lang="fr-FR" sz="1400" dirty="0" smtClean="0"/>
              <a:t>préciser </a:t>
            </a:r>
            <a:r>
              <a:rPr lang="fr-FR" sz="1400" dirty="0"/>
              <a:t>la raison pour laquelle il ne peut pas publier.</a:t>
            </a:r>
            <a:endParaRPr lang="fr-FR" sz="1400" dirty="0"/>
          </a:p>
        </p:txBody>
      </p:sp>
      <p:sp>
        <p:nvSpPr>
          <p:cNvPr id="13" name="Title 7"/>
          <p:cNvSpPr>
            <a:spLocks noGrp="1"/>
          </p:cNvSpPr>
          <p:nvPr>
            <p:ph type="ctrTitle" idx="7"/>
          </p:nvPr>
        </p:nvSpPr>
        <p:spPr>
          <a:xfrm>
            <a:off x="4140925" y="1094485"/>
            <a:ext cx="3234525" cy="577800"/>
          </a:xfrm>
        </p:spPr>
        <p:txBody>
          <a:bodyPr/>
          <a:lstStyle/>
          <a:p>
            <a:r>
              <a:rPr lang="en-US" sz="2800" dirty="0" smtClean="0"/>
              <a:t>1er </a:t>
            </a:r>
            <a:r>
              <a:rPr lang="en-US" sz="2800" dirty="0" err="1" smtClean="0"/>
              <a:t>Cas</a:t>
            </a:r>
            <a:r>
              <a:rPr lang="en-US" sz="2800" dirty="0" smtClean="0"/>
              <a:t> “</a:t>
            </a:r>
            <a:r>
              <a:rPr lang="en-US" sz="2800" dirty="0" err="1" smtClean="0"/>
              <a:t>Succes</a:t>
            </a:r>
            <a:r>
              <a:rPr lang="en-US" sz="2800" dirty="0" smtClean="0"/>
              <a:t>”: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3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7" grpId="0"/>
      <p:bldP spid="9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5"/>
          </p:nvPr>
        </p:nvSpPr>
        <p:spPr>
          <a:xfrm>
            <a:off x="0" y="133745"/>
            <a:ext cx="3988526" cy="5778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54132"/>
                </a:solidFill>
                <a:latin typeface="Arial"/>
                <a:ea typeface="Arial"/>
                <a:cs typeface="Arial"/>
              </a:rPr>
              <a:t>User</a:t>
            </a:r>
            <a:r>
              <a:rPr lang="en-US" dirty="0" smtClean="0"/>
              <a:t> </a:t>
            </a:r>
            <a:r>
              <a:rPr lang="en-US" sz="2800" dirty="0" smtClean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Story </a:t>
            </a:r>
            <a:r>
              <a:rPr lang="en-US" sz="2800" dirty="0" err="1" smtClean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Relatif</a:t>
            </a:r>
            <a:endParaRPr lang="en-US" sz="2800" dirty="0">
              <a:solidFill>
                <a:srgbClr val="F541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7"/>
          </p:nvPr>
        </p:nvSpPr>
        <p:spPr>
          <a:xfrm>
            <a:off x="3988526" y="133745"/>
            <a:ext cx="2386148" cy="5778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F54132"/>
                </a:solidFill>
                <a:latin typeface="Arial"/>
                <a:ea typeface="Arial"/>
                <a:cs typeface="Arial"/>
              </a:rPr>
              <a:t>Story Test</a:t>
            </a:r>
          </a:p>
        </p:txBody>
      </p:sp>
      <p:sp>
        <p:nvSpPr>
          <p:cNvPr id="11" name="Title 7"/>
          <p:cNvSpPr>
            <a:spLocks noGrp="1"/>
          </p:cNvSpPr>
          <p:nvPr>
            <p:ph type="ctrTitle" idx="7"/>
          </p:nvPr>
        </p:nvSpPr>
        <p:spPr>
          <a:xfrm>
            <a:off x="0" y="1094485"/>
            <a:ext cx="3988526" cy="2319514"/>
          </a:xfrm>
        </p:spPr>
        <p:txBody>
          <a:bodyPr/>
          <a:lstStyle/>
          <a:p>
            <a:pPr algn="ctr"/>
            <a:r>
              <a:rPr lang="fr-FR" sz="2800" dirty="0"/>
              <a:t>En Tant Que Client Je veux participer a Un </a:t>
            </a:r>
            <a:r>
              <a:rPr lang="fr-FR" sz="2800" dirty="0" smtClean="0"/>
              <a:t>Evènement.</a:t>
            </a:r>
            <a:r>
              <a:rPr lang="fr-FR" sz="2800" dirty="0"/>
              <a:t/>
            </a:r>
            <a:br>
              <a:rPr lang="fr-FR" sz="2800" dirty="0"/>
            </a:br>
            <a:endParaRPr lang="en-US" sz="2800" dirty="0"/>
          </a:p>
        </p:txBody>
      </p:sp>
      <p:sp>
        <p:nvSpPr>
          <p:cNvPr id="12" name="Title 7"/>
          <p:cNvSpPr>
            <a:spLocks noGrp="1"/>
          </p:cNvSpPr>
          <p:nvPr>
            <p:ph type="ctrTitle" idx="7"/>
          </p:nvPr>
        </p:nvSpPr>
        <p:spPr>
          <a:xfrm>
            <a:off x="3988526" y="2836199"/>
            <a:ext cx="3028080" cy="577800"/>
          </a:xfrm>
        </p:spPr>
        <p:txBody>
          <a:bodyPr/>
          <a:lstStyle/>
          <a:p>
            <a:r>
              <a:rPr lang="en-US" sz="2800" dirty="0"/>
              <a:t>2</a:t>
            </a:r>
            <a:r>
              <a:rPr lang="en-US" sz="2800" dirty="0" smtClean="0"/>
              <a:t>er </a:t>
            </a:r>
            <a:r>
              <a:rPr lang="en-US" sz="2800" dirty="0" err="1" smtClean="0"/>
              <a:t>Cas</a:t>
            </a:r>
            <a:r>
              <a:rPr lang="en-US" sz="2800" dirty="0" smtClean="0"/>
              <a:t> “</a:t>
            </a:r>
            <a:r>
              <a:rPr lang="en-US" sz="2800" dirty="0" err="1" smtClean="0"/>
              <a:t>Echec</a:t>
            </a:r>
            <a:r>
              <a:rPr lang="en-US" sz="2800" dirty="0" smtClean="0"/>
              <a:t>”:</a:t>
            </a:r>
            <a:endParaRPr lang="en-US" sz="2800" dirty="0"/>
          </a:p>
        </p:txBody>
      </p:sp>
      <p:sp>
        <p:nvSpPr>
          <p:cNvPr id="7" name="Google Shape;361;p13"/>
          <p:cNvSpPr txBox="1">
            <a:spLocks/>
          </p:cNvSpPr>
          <p:nvPr/>
        </p:nvSpPr>
        <p:spPr>
          <a:xfrm>
            <a:off x="3988526" y="1519885"/>
            <a:ext cx="4779790" cy="141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1400" dirty="0"/>
              <a:t> quand le client </a:t>
            </a:r>
            <a:r>
              <a:rPr lang="fr-FR" sz="1400" dirty="0" smtClean="0"/>
              <a:t>déjà authentifie </a:t>
            </a:r>
            <a:r>
              <a:rPr lang="fr-FR" sz="1400" dirty="0"/>
              <a:t>consulte la liste des </a:t>
            </a:r>
            <a:r>
              <a:rPr lang="fr-FR" sz="1400" dirty="0" smtClean="0"/>
              <a:t>évènements </a:t>
            </a:r>
            <a:r>
              <a:rPr lang="fr-FR" sz="1400" dirty="0"/>
              <a:t>et choisie un évènement</a:t>
            </a:r>
            <a:r>
              <a:rPr lang="fr-FR" sz="1400" dirty="0" smtClean="0"/>
              <a:t> </a:t>
            </a:r>
            <a:r>
              <a:rPr lang="fr-FR" sz="1400" dirty="0"/>
              <a:t>et y participe ,</a:t>
            </a:r>
          </a:p>
          <a:p>
            <a:pPr marL="0" indent="0">
              <a:buNone/>
            </a:pPr>
            <a:r>
              <a:rPr lang="fr-FR" sz="1400" dirty="0"/>
              <a:t>le nombre de place dans </a:t>
            </a:r>
            <a:r>
              <a:rPr lang="fr-FR" sz="1400" dirty="0" smtClean="0"/>
              <a:t>l’évènement </a:t>
            </a:r>
            <a:r>
              <a:rPr lang="fr-FR" sz="1400" dirty="0"/>
              <a:t>diminue et il </a:t>
            </a:r>
            <a:r>
              <a:rPr lang="fr-FR" sz="1400" dirty="0" smtClean="0"/>
              <a:t>recevra </a:t>
            </a:r>
            <a:r>
              <a:rPr lang="fr-FR" sz="1400" dirty="0"/>
              <a:t>une confirmation de sa participation sous forme de E-mail.</a:t>
            </a:r>
            <a:endParaRPr lang="fr-FR" sz="1400" dirty="0"/>
          </a:p>
        </p:txBody>
      </p:sp>
      <p:sp>
        <p:nvSpPr>
          <p:cNvPr id="9" name="Google Shape;361;p13"/>
          <p:cNvSpPr txBox="1">
            <a:spLocks/>
          </p:cNvSpPr>
          <p:nvPr/>
        </p:nvSpPr>
        <p:spPr>
          <a:xfrm>
            <a:off x="3988526" y="3360511"/>
            <a:ext cx="4779790" cy="141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1400" dirty="0"/>
              <a:t>quand le client </a:t>
            </a:r>
            <a:r>
              <a:rPr lang="fr-FR" sz="1400" dirty="0" smtClean="0"/>
              <a:t>déjà authentifie </a:t>
            </a:r>
            <a:r>
              <a:rPr lang="fr-FR" sz="1400" dirty="0"/>
              <a:t>consulte la liste des </a:t>
            </a:r>
            <a:r>
              <a:rPr lang="fr-FR" sz="1400" dirty="0" smtClean="0"/>
              <a:t>évènements </a:t>
            </a:r>
            <a:r>
              <a:rPr lang="fr-FR" sz="1400" dirty="0"/>
              <a:t>et choisie un </a:t>
            </a:r>
            <a:r>
              <a:rPr lang="fr-FR" sz="1400" dirty="0" smtClean="0"/>
              <a:t>évènement </a:t>
            </a:r>
            <a:r>
              <a:rPr lang="fr-FR" sz="1400" dirty="0"/>
              <a:t>et y participe ,</a:t>
            </a:r>
          </a:p>
          <a:p>
            <a:pPr marL="0" indent="0">
              <a:buNone/>
            </a:pPr>
            <a:r>
              <a:rPr lang="fr-FR" sz="1400" dirty="0"/>
              <a:t>le nombre de place dans </a:t>
            </a:r>
            <a:r>
              <a:rPr lang="fr-FR" sz="1400" dirty="0" smtClean="0"/>
              <a:t>l’évènement </a:t>
            </a:r>
            <a:r>
              <a:rPr lang="fr-FR" sz="1400" dirty="0"/>
              <a:t>est 0 alors une notification s'affiche pour notifier</a:t>
            </a:r>
          </a:p>
          <a:p>
            <a:pPr marL="0" indent="0">
              <a:buNone/>
            </a:pPr>
            <a:r>
              <a:rPr lang="fr-FR" sz="1400" dirty="0"/>
              <a:t> l'utilisateur qu'il n'y a plus de place disponible.</a:t>
            </a:r>
            <a:endParaRPr lang="fr-FR" sz="1400" dirty="0"/>
          </a:p>
        </p:txBody>
      </p:sp>
      <p:sp>
        <p:nvSpPr>
          <p:cNvPr id="13" name="Title 7"/>
          <p:cNvSpPr>
            <a:spLocks noGrp="1"/>
          </p:cNvSpPr>
          <p:nvPr>
            <p:ph type="ctrTitle" idx="7"/>
          </p:nvPr>
        </p:nvSpPr>
        <p:spPr>
          <a:xfrm>
            <a:off x="4140925" y="1094485"/>
            <a:ext cx="3234525" cy="577800"/>
          </a:xfrm>
        </p:spPr>
        <p:txBody>
          <a:bodyPr/>
          <a:lstStyle/>
          <a:p>
            <a:r>
              <a:rPr lang="en-US" sz="2800" dirty="0" smtClean="0"/>
              <a:t>1er </a:t>
            </a:r>
            <a:r>
              <a:rPr lang="en-US" sz="2800" dirty="0" err="1" smtClean="0"/>
              <a:t>Cas</a:t>
            </a:r>
            <a:r>
              <a:rPr lang="en-US" sz="2800" dirty="0" smtClean="0"/>
              <a:t> “</a:t>
            </a:r>
            <a:r>
              <a:rPr lang="en-US" sz="2800" dirty="0" err="1" smtClean="0"/>
              <a:t>Succes</a:t>
            </a:r>
            <a:r>
              <a:rPr lang="en-US" sz="2800" dirty="0" smtClean="0"/>
              <a:t>”: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02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7" grpId="0"/>
      <p:bldP spid="9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1282CD8-2393-4E91-B3B5-E530A42B0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Conception</a:t>
            </a:r>
            <a:endParaRPr lang="en-US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8626A8-3A65-4013-A8E9-15EFDE54D5B6}"/>
              </a:ext>
            </a:extLst>
          </p:cNvPr>
          <p:cNvSpPr/>
          <p:nvPr/>
        </p:nvSpPr>
        <p:spPr>
          <a:xfrm>
            <a:off x="0" y="209008"/>
            <a:ext cx="476626" cy="873759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61;p13"/>
          <p:cNvSpPr txBox="1">
            <a:spLocks/>
          </p:cNvSpPr>
          <p:nvPr/>
        </p:nvSpPr>
        <p:spPr>
          <a:xfrm>
            <a:off x="476626" y="1313397"/>
            <a:ext cx="8667374" cy="270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>
              <a:buNone/>
            </a:pPr>
            <a:r>
              <a:rPr lang="fr-FR" sz="2800" dirty="0" smtClean="0">
                <a:solidFill>
                  <a:srgbClr val="0C2E3A"/>
                </a:solidFill>
              </a:rPr>
              <a:t>Cette partie consiste a </a:t>
            </a:r>
            <a:r>
              <a:rPr lang="fr-FR" sz="2800" dirty="0">
                <a:solidFill>
                  <a:srgbClr val="0C2E3A"/>
                </a:solidFill>
              </a:rPr>
              <a:t>couvrir la conception de deux </a:t>
            </a:r>
            <a:endParaRPr lang="fr-FR" sz="2800" dirty="0">
              <a:solidFill>
                <a:srgbClr val="0C2E3A"/>
              </a:solidFill>
            </a:endParaRPr>
          </a:p>
          <a:p>
            <a:pPr marL="0" indent="0">
              <a:buNone/>
            </a:pPr>
            <a:r>
              <a:rPr lang="fr-FR" sz="2800" dirty="0" smtClean="0">
                <a:solidFill>
                  <a:srgbClr val="0C2E3A"/>
                </a:solidFill>
              </a:rPr>
              <a:t>« </a:t>
            </a:r>
            <a:r>
              <a:rPr lang="fr-FR" sz="2000" dirty="0">
                <a:solidFill>
                  <a:srgbClr val="467BB9"/>
                </a:solidFill>
              </a:rPr>
              <a:t>Story Relatifs</a:t>
            </a:r>
            <a:r>
              <a:rPr lang="fr-FR" sz="2800" dirty="0" smtClean="0">
                <a:solidFill>
                  <a:srgbClr val="0C2E3A"/>
                </a:solidFill>
              </a:rPr>
              <a:t> » </a:t>
            </a:r>
            <a:r>
              <a:rPr lang="fr-FR" sz="2800" dirty="0">
                <a:solidFill>
                  <a:srgbClr val="0C2E3A"/>
                </a:solidFill>
              </a:rPr>
              <a:t>du projet sous la forme de</a:t>
            </a:r>
            <a:r>
              <a:rPr lang="fr-FR" sz="2800" dirty="0" smtClean="0"/>
              <a:t> </a:t>
            </a:r>
            <a:r>
              <a:rPr lang="fr-FR" sz="2800" dirty="0" smtClean="0"/>
              <a:t>:</a:t>
            </a:r>
            <a:endParaRPr lang="fr-FR" sz="2800" dirty="0" smtClean="0"/>
          </a:p>
          <a:p>
            <a:pPr marL="342900"/>
            <a:r>
              <a:rPr lang="fr-FR" sz="2400" dirty="0"/>
              <a:t>Diagramme de </a:t>
            </a:r>
            <a:r>
              <a:rPr lang="fr-FR" sz="2400" dirty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séquence </a:t>
            </a:r>
            <a:r>
              <a:rPr lang="fr-FR" sz="2400" dirty="0" smtClean="0">
                <a:solidFill>
                  <a:srgbClr val="F54132"/>
                </a:solidFill>
                <a:latin typeface="Arial"/>
                <a:ea typeface="Arial"/>
                <a:cs typeface="Arial"/>
                <a:sym typeface="Arial"/>
              </a:rPr>
              <a:t>objet</a:t>
            </a:r>
            <a:r>
              <a:rPr lang="fr-FR" sz="2400" dirty="0" smtClean="0"/>
              <a:t>.</a:t>
            </a:r>
            <a:endParaRPr lang="fr-FR" sz="2400" dirty="0"/>
          </a:p>
          <a:p>
            <a:pPr marL="342900"/>
            <a:r>
              <a:rPr lang="fr-FR" sz="2400" dirty="0" smtClean="0"/>
              <a:t>Déduction </a:t>
            </a:r>
            <a:r>
              <a:rPr lang="fr-FR" sz="2400" dirty="0"/>
              <a:t>de diagramme de </a:t>
            </a:r>
            <a:r>
              <a:rPr lang="fr-FR" sz="2400" dirty="0">
                <a:solidFill>
                  <a:srgbClr val="F54132"/>
                </a:solidFill>
                <a:latin typeface="Arial"/>
                <a:ea typeface="Arial"/>
                <a:cs typeface="Arial"/>
              </a:rPr>
              <a:t>class conception</a:t>
            </a:r>
            <a:r>
              <a:rPr lang="fr-FR" sz="2400" dirty="0" smtClean="0"/>
              <a:t>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2948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7;p12"/>
          <p:cNvSpPr txBox="1">
            <a:spLocks/>
          </p:cNvSpPr>
          <p:nvPr/>
        </p:nvSpPr>
        <p:spPr>
          <a:xfrm>
            <a:off x="0" y="151321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 smtClean="0">
                <a:solidFill>
                  <a:srgbClr val="F54132"/>
                </a:solidFill>
              </a:rPr>
              <a:t>Diagramme</a:t>
            </a:r>
            <a:r>
              <a:rPr lang="en-US" sz="2800" dirty="0" smtClean="0">
                <a:solidFill>
                  <a:srgbClr val="F54132"/>
                </a:solidFill>
              </a:rPr>
              <a:t> de </a:t>
            </a:r>
            <a:r>
              <a:rPr lang="en-US" sz="2800" dirty="0" smtClean="0">
                <a:solidFill>
                  <a:srgbClr val="F54132"/>
                </a:solidFill>
              </a:rPr>
              <a:t>sequence objet </a:t>
            </a:r>
            <a:r>
              <a:rPr lang="en-US" sz="2800" dirty="0" err="1" smtClean="0">
                <a:solidFill>
                  <a:srgbClr val="F54132"/>
                </a:solidFill>
              </a:rPr>
              <a:t>Participer</a:t>
            </a:r>
            <a:r>
              <a:rPr lang="en-US" sz="2800" dirty="0" smtClean="0">
                <a:solidFill>
                  <a:srgbClr val="F54132"/>
                </a:solidFill>
              </a:rPr>
              <a:t> </a:t>
            </a:r>
            <a:r>
              <a:rPr lang="en-US" sz="2800" dirty="0" err="1" smtClean="0">
                <a:solidFill>
                  <a:srgbClr val="F54132"/>
                </a:solidFill>
              </a:rPr>
              <a:t>Evenement</a:t>
            </a:r>
            <a:endParaRPr lang="en-US" sz="2800" dirty="0">
              <a:solidFill>
                <a:srgbClr val="F5413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81"/>
          <a:stretch/>
        </p:blipFill>
        <p:spPr>
          <a:xfrm>
            <a:off x="977752" y="729121"/>
            <a:ext cx="7188496" cy="422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7;p12"/>
          <p:cNvSpPr txBox="1">
            <a:spLocks/>
          </p:cNvSpPr>
          <p:nvPr/>
        </p:nvSpPr>
        <p:spPr>
          <a:xfrm>
            <a:off x="0" y="151321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 smtClean="0">
                <a:solidFill>
                  <a:srgbClr val="F54132"/>
                </a:solidFill>
              </a:rPr>
              <a:t>Diagramme</a:t>
            </a:r>
            <a:r>
              <a:rPr lang="en-US" sz="2800" dirty="0" smtClean="0">
                <a:solidFill>
                  <a:srgbClr val="F54132"/>
                </a:solidFill>
              </a:rPr>
              <a:t> de class </a:t>
            </a:r>
            <a:r>
              <a:rPr lang="en-US" sz="2800" dirty="0" smtClean="0">
                <a:solidFill>
                  <a:srgbClr val="F54132"/>
                </a:solidFill>
              </a:rPr>
              <a:t>conception </a:t>
            </a:r>
            <a:r>
              <a:rPr lang="en-US" sz="2800" dirty="0" err="1" smtClean="0">
                <a:solidFill>
                  <a:srgbClr val="F54132"/>
                </a:solidFill>
              </a:rPr>
              <a:t>Participer</a:t>
            </a:r>
            <a:r>
              <a:rPr lang="en-US" sz="2800" dirty="0" smtClean="0">
                <a:solidFill>
                  <a:srgbClr val="F54132"/>
                </a:solidFill>
              </a:rPr>
              <a:t> </a:t>
            </a:r>
            <a:r>
              <a:rPr lang="en-US" sz="2800" dirty="0" err="1" smtClean="0">
                <a:solidFill>
                  <a:srgbClr val="F54132"/>
                </a:solidFill>
              </a:rPr>
              <a:t>Evenement</a:t>
            </a:r>
            <a:endParaRPr lang="en-US" sz="2800" dirty="0">
              <a:solidFill>
                <a:srgbClr val="F5413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65" y="729121"/>
            <a:ext cx="7272670" cy="43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7;p12"/>
          <p:cNvSpPr txBox="1">
            <a:spLocks/>
          </p:cNvSpPr>
          <p:nvPr/>
        </p:nvSpPr>
        <p:spPr>
          <a:xfrm>
            <a:off x="0" y="151321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 smtClean="0">
                <a:solidFill>
                  <a:srgbClr val="F54132"/>
                </a:solidFill>
              </a:rPr>
              <a:t>Diagramme</a:t>
            </a:r>
            <a:r>
              <a:rPr lang="en-US" sz="2800" dirty="0" smtClean="0">
                <a:solidFill>
                  <a:srgbClr val="F54132"/>
                </a:solidFill>
              </a:rPr>
              <a:t> de </a:t>
            </a:r>
            <a:r>
              <a:rPr lang="en-US" sz="2800" dirty="0" smtClean="0">
                <a:solidFill>
                  <a:srgbClr val="F54132"/>
                </a:solidFill>
              </a:rPr>
              <a:t>sequence objet </a:t>
            </a:r>
            <a:r>
              <a:rPr lang="en-US" sz="2800" dirty="0" smtClean="0">
                <a:solidFill>
                  <a:srgbClr val="F54132"/>
                </a:solidFill>
              </a:rPr>
              <a:t>Commenter </a:t>
            </a:r>
            <a:r>
              <a:rPr lang="en-US" sz="2800" dirty="0">
                <a:solidFill>
                  <a:srgbClr val="F54132"/>
                </a:solidFill>
              </a:rPr>
              <a:t>Publication</a:t>
            </a:r>
            <a:endParaRPr lang="en-US" sz="2800" dirty="0">
              <a:solidFill>
                <a:srgbClr val="F5413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6"/>
          <a:stretch/>
        </p:blipFill>
        <p:spPr>
          <a:xfrm>
            <a:off x="439036" y="729121"/>
            <a:ext cx="8265928" cy="43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155425" y="218356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54132"/>
                </a:solidFill>
              </a:rPr>
              <a:t>Plan</a:t>
            </a:r>
            <a:endParaRPr dirty="0">
              <a:solidFill>
                <a:srgbClr val="F54132"/>
              </a:solidFill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55425" y="742996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  <a:endParaRPr sz="2800" dirty="0"/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319727" y="723412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0" name="Google Shape;350;p12"/>
          <p:cNvSpPr txBox="1">
            <a:spLocks noGrp="1"/>
          </p:cNvSpPr>
          <p:nvPr>
            <p:ph type="ctrTitle" idx="3"/>
          </p:nvPr>
        </p:nvSpPr>
        <p:spPr>
          <a:xfrm>
            <a:off x="4155425" y="1267001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/>
              <a:t>User Story Tasks</a:t>
            </a:r>
            <a:endParaRPr sz="2800" dirty="0"/>
          </a:p>
        </p:txBody>
      </p:sp>
      <p:sp>
        <p:nvSpPr>
          <p:cNvPr id="351" name="Google Shape;351;p12"/>
          <p:cNvSpPr txBox="1">
            <a:spLocks noGrp="1"/>
          </p:cNvSpPr>
          <p:nvPr>
            <p:ph type="ctrTitle" idx="5"/>
          </p:nvPr>
        </p:nvSpPr>
        <p:spPr>
          <a:xfrm>
            <a:off x="4155425" y="1792276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Tableau Blanc</a:t>
            </a:r>
            <a:endParaRPr sz="2800" dirty="0"/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 idx="4"/>
          </p:nvPr>
        </p:nvSpPr>
        <p:spPr>
          <a:xfrm>
            <a:off x="2319727" y="1267001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3" name="Google Shape;353;p12"/>
          <p:cNvSpPr txBox="1">
            <a:spLocks noGrp="1"/>
          </p:cNvSpPr>
          <p:nvPr>
            <p:ph type="title" idx="6"/>
          </p:nvPr>
        </p:nvSpPr>
        <p:spPr>
          <a:xfrm>
            <a:off x="2319727" y="1792276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4155425" y="232100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/>
              <a:t>BurnDown</a:t>
            </a:r>
            <a:r>
              <a:rPr lang="en-US" sz="2800" dirty="0" smtClean="0"/>
              <a:t> Chart</a:t>
            </a:r>
            <a:endParaRPr sz="2800" dirty="0"/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 idx="8"/>
          </p:nvPr>
        </p:nvSpPr>
        <p:spPr>
          <a:xfrm>
            <a:off x="2319727" y="231991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" name="Google Shape;355;p12">
            <a:extLst>
              <a:ext uri="{FF2B5EF4-FFF2-40B4-BE49-F238E27FC236}">
                <a16:creationId xmlns:a16="http://schemas.microsoft.com/office/drawing/2014/main" id="{22BD7692-D7C7-4FC8-ABBD-FB24A9BA25B3}"/>
              </a:ext>
            </a:extLst>
          </p:cNvPr>
          <p:cNvSpPr txBox="1">
            <a:spLocks/>
          </p:cNvSpPr>
          <p:nvPr/>
        </p:nvSpPr>
        <p:spPr>
          <a:xfrm>
            <a:off x="2319727" y="2857884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05</a:t>
            </a:r>
          </a:p>
        </p:txBody>
      </p:sp>
      <p:sp>
        <p:nvSpPr>
          <p:cNvPr id="12" name="Google Shape;354;p12">
            <a:extLst>
              <a:ext uri="{FF2B5EF4-FFF2-40B4-BE49-F238E27FC236}">
                <a16:creationId xmlns:a16="http://schemas.microsoft.com/office/drawing/2014/main" id="{C353BB2D-3E45-49B7-B333-D03707601F24}"/>
              </a:ext>
            </a:extLst>
          </p:cNvPr>
          <p:cNvSpPr txBox="1">
            <a:spLocks/>
          </p:cNvSpPr>
          <p:nvPr/>
        </p:nvSpPr>
        <p:spPr>
          <a:xfrm>
            <a:off x="4155425" y="2857121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800" dirty="0"/>
              <a:t>Story </a:t>
            </a:r>
            <a:r>
              <a:rPr lang="en-US" sz="2800" dirty="0" smtClean="0"/>
              <a:t>Test</a:t>
            </a:r>
            <a:endParaRPr lang="en-US" sz="2800" dirty="0"/>
          </a:p>
        </p:txBody>
      </p:sp>
      <p:sp>
        <p:nvSpPr>
          <p:cNvPr id="13" name="Google Shape;355;p12">
            <a:extLst>
              <a:ext uri="{FF2B5EF4-FFF2-40B4-BE49-F238E27FC236}">
                <a16:creationId xmlns:a16="http://schemas.microsoft.com/office/drawing/2014/main" id="{3872A1E4-98F0-4D43-A21B-11FC861C8E6F}"/>
              </a:ext>
            </a:extLst>
          </p:cNvPr>
          <p:cNvSpPr txBox="1">
            <a:spLocks/>
          </p:cNvSpPr>
          <p:nvPr/>
        </p:nvSpPr>
        <p:spPr>
          <a:xfrm>
            <a:off x="2319727" y="3403546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06</a:t>
            </a:r>
            <a:endParaRPr lang="es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" name="Google Shape;354;p12">
            <a:extLst>
              <a:ext uri="{FF2B5EF4-FFF2-40B4-BE49-F238E27FC236}">
                <a16:creationId xmlns:a16="http://schemas.microsoft.com/office/drawing/2014/main" id="{749A84D0-8434-4C67-9C54-55588032247C}"/>
              </a:ext>
            </a:extLst>
          </p:cNvPr>
          <p:cNvSpPr txBox="1">
            <a:spLocks/>
          </p:cNvSpPr>
          <p:nvPr/>
        </p:nvSpPr>
        <p:spPr>
          <a:xfrm>
            <a:off x="4155425" y="3403546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800" dirty="0" smtClean="0"/>
              <a:t>Conception</a:t>
            </a:r>
            <a:endParaRPr lang="en-US" sz="2800" dirty="0"/>
          </a:p>
        </p:txBody>
      </p:sp>
      <p:sp>
        <p:nvSpPr>
          <p:cNvPr id="15" name="Google Shape;355;p12">
            <a:extLst>
              <a:ext uri="{FF2B5EF4-FFF2-40B4-BE49-F238E27FC236}">
                <a16:creationId xmlns:a16="http://schemas.microsoft.com/office/drawing/2014/main" id="{86938DF3-EF56-49CD-9830-1C2A22399453}"/>
              </a:ext>
            </a:extLst>
          </p:cNvPr>
          <p:cNvSpPr txBox="1">
            <a:spLocks/>
          </p:cNvSpPr>
          <p:nvPr/>
        </p:nvSpPr>
        <p:spPr>
          <a:xfrm>
            <a:off x="2319727" y="3932874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3200" dirty="0">
                <a:latin typeface="Barlow Condensed"/>
                <a:ea typeface="Barlow Condensed"/>
                <a:cs typeface="Barlow Condensed"/>
                <a:sym typeface="Barlow Condensed"/>
              </a:rPr>
              <a:t>07</a:t>
            </a:r>
            <a:endParaRPr lang="es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" name="Google Shape;354;p12">
            <a:extLst>
              <a:ext uri="{FF2B5EF4-FFF2-40B4-BE49-F238E27FC236}">
                <a16:creationId xmlns:a16="http://schemas.microsoft.com/office/drawing/2014/main" id="{167F7E1E-5799-475B-91CA-68D3F10641EF}"/>
              </a:ext>
            </a:extLst>
          </p:cNvPr>
          <p:cNvSpPr txBox="1">
            <a:spLocks/>
          </p:cNvSpPr>
          <p:nvPr/>
        </p:nvSpPr>
        <p:spPr>
          <a:xfrm>
            <a:off x="4155425" y="393287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800" dirty="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  <p:bldP spid="349" grpId="0"/>
      <p:bldP spid="350" grpId="0"/>
      <p:bldP spid="351" grpId="0"/>
      <p:bldP spid="352" grpId="0"/>
      <p:bldP spid="353" grpId="0"/>
      <p:bldP spid="354" grpId="0"/>
      <p:bldP spid="355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7;p12"/>
          <p:cNvSpPr txBox="1">
            <a:spLocks/>
          </p:cNvSpPr>
          <p:nvPr/>
        </p:nvSpPr>
        <p:spPr>
          <a:xfrm>
            <a:off x="0" y="151321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 err="1" smtClean="0">
                <a:solidFill>
                  <a:srgbClr val="F54132"/>
                </a:solidFill>
              </a:rPr>
              <a:t>Diagramme</a:t>
            </a:r>
            <a:r>
              <a:rPr lang="en-US" sz="2800" dirty="0" smtClean="0">
                <a:solidFill>
                  <a:srgbClr val="F54132"/>
                </a:solidFill>
              </a:rPr>
              <a:t> de class </a:t>
            </a:r>
            <a:r>
              <a:rPr lang="en-US" sz="2800" dirty="0" smtClean="0">
                <a:solidFill>
                  <a:srgbClr val="F54132"/>
                </a:solidFill>
              </a:rPr>
              <a:t>conception Commenter </a:t>
            </a:r>
            <a:r>
              <a:rPr lang="en-US" sz="2800" dirty="0">
                <a:solidFill>
                  <a:srgbClr val="F54132"/>
                </a:solidFill>
              </a:rPr>
              <a:t>Publication</a:t>
            </a:r>
            <a:endParaRPr lang="en-US" sz="2800" dirty="0">
              <a:solidFill>
                <a:srgbClr val="F5413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28" y="729121"/>
            <a:ext cx="6783571" cy="43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4765249" y="1993950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53D5B6-E82F-41BF-9ED6-D9386BBC4A45}"/>
              </a:ext>
            </a:extLst>
          </p:cNvPr>
          <p:cNvSpPr/>
          <p:nvPr/>
        </p:nvSpPr>
        <p:spPr>
          <a:xfrm rot="5400000">
            <a:off x="5952267" y="1824409"/>
            <a:ext cx="1017641" cy="2648748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3" y="1393372"/>
            <a:ext cx="4355946" cy="43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-339634" y="1554160"/>
            <a:ext cx="9144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Merci pour votre </a:t>
            </a:r>
            <a:br>
              <a:rPr lang="es" dirty="0" smtClean="0"/>
            </a:br>
            <a:r>
              <a:rPr lang="es" dirty="0" smtClean="0"/>
              <a:t>attention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61282CD8-2393-4E91-B3B5-E530A42B0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sz="3600" b="1" dirty="0"/>
              <a:t>Introduction</a:t>
            </a:r>
            <a:endParaRPr lang="en-US" b="1"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294967295"/>
          </p:nvPr>
        </p:nvSpPr>
        <p:spPr>
          <a:xfrm>
            <a:off x="770700" y="1788317"/>
            <a:ext cx="6650826" cy="2355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smtClean="0">
                <a:solidFill>
                  <a:srgbClr val="0C2E3A"/>
                </a:solidFill>
              </a:rPr>
              <a:t>Sprint 1 : </a:t>
            </a:r>
            <a:r>
              <a:rPr lang="fr-FR" sz="2000" dirty="0">
                <a:solidFill>
                  <a:srgbClr val="0C2E3A"/>
                </a:solidFill>
              </a:rPr>
              <a:t>Dans cette partie de ce </a:t>
            </a:r>
            <a:r>
              <a:rPr lang="fr-FR" sz="2000" dirty="0" smtClean="0">
                <a:solidFill>
                  <a:srgbClr val="F54132"/>
                </a:solidFill>
              </a:rPr>
              <a:t>SPRINT</a:t>
            </a:r>
            <a:r>
              <a:rPr lang="fr-FR" sz="2000" dirty="0" smtClean="0">
                <a:solidFill>
                  <a:srgbClr val="0C2E3A"/>
                </a:solidFill>
              </a:rPr>
              <a:t>, </a:t>
            </a:r>
            <a:r>
              <a:rPr lang="fr-FR" sz="2000" dirty="0">
                <a:solidFill>
                  <a:srgbClr val="0C2E3A"/>
                </a:solidFill>
              </a:rPr>
              <a:t>nous couvrirons </a:t>
            </a:r>
            <a:r>
              <a:rPr lang="fr-FR" sz="2000" dirty="0" smtClean="0">
                <a:solidFill>
                  <a:srgbClr val="0C2E3A"/>
                </a:solidFill>
              </a:rPr>
              <a:t>des règles </a:t>
            </a:r>
            <a:r>
              <a:rPr lang="fr-FR" sz="2000" dirty="0">
                <a:solidFill>
                  <a:srgbClr val="0C2E3A"/>
                </a:solidFill>
              </a:rPr>
              <a:t>de </a:t>
            </a:r>
            <a:r>
              <a:rPr lang="fr-FR" sz="2000" dirty="0">
                <a:solidFill>
                  <a:srgbClr val="F54132"/>
                </a:solidFill>
              </a:rPr>
              <a:t>SCRUM</a:t>
            </a:r>
            <a:r>
              <a:rPr lang="fr-FR" sz="2000" dirty="0" smtClean="0">
                <a:solidFill>
                  <a:srgbClr val="0C2E3A"/>
                </a:solidFill>
              </a:rPr>
              <a:t> </a:t>
            </a:r>
            <a:r>
              <a:rPr lang="fr-FR" sz="2000" dirty="0">
                <a:solidFill>
                  <a:srgbClr val="0C2E3A"/>
                </a:solidFill>
              </a:rPr>
              <a:t>les plus importantes suivies afin d'atteindre nos objectifs de manière simple et </a:t>
            </a:r>
            <a:r>
              <a:rPr lang="fr-FR" sz="2000" dirty="0" smtClean="0">
                <a:solidFill>
                  <a:srgbClr val="0C2E3A"/>
                </a:solidFill>
              </a:rPr>
              <a:t>efficace</a:t>
            </a:r>
            <a:r>
              <a:rPr lang="fr-FR" sz="2000" dirty="0" smtClean="0">
                <a:solidFill>
                  <a:srgbClr val="0C2E3A"/>
                </a:solidFill>
              </a:rPr>
              <a:t>.</a:t>
            </a:r>
          </a:p>
          <a:p>
            <a:pPr marL="0" lvl="0" indent="0">
              <a:buNone/>
            </a:pPr>
            <a:r>
              <a:rPr lang="fr-FR" sz="2000" dirty="0" smtClean="0">
                <a:solidFill>
                  <a:srgbClr val="0C2E3A"/>
                </a:solidFill>
              </a:rPr>
              <a:t>Le </a:t>
            </a:r>
            <a:r>
              <a:rPr lang="fr-FR" sz="2000" dirty="0" smtClean="0">
                <a:solidFill>
                  <a:srgbClr val="0C2E3A"/>
                </a:solidFill>
              </a:rPr>
              <a:t>but de ce sprint est d’apprendre a planifier et organiser le </a:t>
            </a:r>
            <a:r>
              <a:rPr lang="fr-FR" sz="2000" dirty="0">
                <a:solidFill>
                  <a:srgbClr val="F54132"/>
                </a:solidFill>
              </a:rPr>
              <a:t>FLOW</a:t>
            </a:r>
            <a:r>
              <a:rPr lang="fr-FR" sz="2000" dirty="0" smtClean="0">
                <a:solidFill>
                  <a:srgbClr val="0C2E3A"/>
                </a:solidFill>
              </a:rPr>
              <a:t> de travaille.</a:t>
            </a:r>
            <a:endParaRPr sz="2000" dirty="0">
              <a:solidFill>
                <a:srgbClr val="0C2E3A"/>
              </a:solidFill>
            </a:endParaRPr>
          </a:p>
        </p:txBody>
      </p:sp>
      <p:grpSp>
        <p:nvGrpSpPr>
          <p:cNvPr id="18" name="Google Shape;5126;p32">
            <a:extLst>
              <a:ext uri="{FF2B5EF4-FFF2-40B4-BE49-F238E27FC236}">
                <a16:creationId xmlns:a16="http://schemas.microsoft.com/office/drawing/2014/main" id="{EA63B999-8722-4CB4-A0F6-2E67EE3FDEE2}"/>
              </a:ext>
            </a:extLst>
          </p:cNvPr>
          <p:cNvGrpSpPr/>
          <p:nvPr/>
        </p:nvGrpSpPr>
        <p:grpSpPr>
          <a:xfrm>
            <a:off x="366777" y="1830850"/>
            <a:ext cx="403923" cy="457405"/>
            <a:chOff x="-52887125" y="1903275"/>
            <a:chExt cx="279625" cy="316650"/>
          </a:xfrm>
          <a:solidFill>
            <a:srgbClr val="0C2E3A"/>
          </a:solidFill>
        </p:grpSpPr>
        <p:sp>
          <p:nvSpPr>
            <p:cNvPr id="19" name="Google Shape;5127;p32">
              <a:extLst>
                <a:ext uri="{FF2B5EF4-FFF2-40B4-BE49-F238E27FC236}">
                  <a16:creationId xmlns:a16="http://schemas.microsoft.com/office/drawing/2014/main" id="{76997BF6-E384-4F5E-9A8F-7FB761FC8960}"/>
                </a:ext>
              </a:extLst>
            </p:cNvPr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28;p32">
              <a:extLst>
                <a:ext uri="{FF2B5EF4-FFF2-40B4-BE49-F238E27FC236}">
                  <a16:creationId xmlns:a16="http://schemas.microsoft.com/office/drawing/2014/main" id="{3D5301A1-633B-46B6-9E66-B4FEDF57F660}"/>
                </a:ext>
              </a:extLst>
            </p:cNvPr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715;p35">
            <a:extLst>
              <a:ext uri="{FF2B5EF4-FFF2-40B4-BE49-F238E27FC236}">
                <a16:creationId xmlns:a16="http://schemas.microsoft.com/office/drawing/2014/main" id="{C47A472F-11B8-4924-8B40-FD507D776087}"/>
              </a:ext>
            </a:extLst>
          </p:cNvPr>
          <p:cNvGrpSpPr/>
          <p:nvPr/>
        </p:nvGrpSpPr>
        <p:grpSpPr>
          <a:xfrm>
            <a:off x="720823" y="1587311"/>
            <a:ext cx="334031" cy="334031"/>
            <a:chOff x="-34763900" y="3561225"/>
            <a:chExt cx="291450" cy="291450"/>
          </a:xfrm>
          <a:solidFill>
            <a:srgbClr val="0C2E3A"/>
          </a:solidFill>
        </p:grpSpPr>
        <p:sp>
          <p:nvSpPr>
            <p:cNvPr id="26" name="Google Shape;6716;p35">
              <a:extLst>
                <a:ext uri="{FF2B5EF4-FFF2-40B4-BE49-F238E27FC236}">
                  <a16:creationId xmlns:a16="http://schemas.microsoft.com/office/drawing/2014/main" id="{5311D075-2495-4B1A-8C9B-C57D3E57E323}"/>
                </a:ext>
              </a:extLst>
            </p:cNvPr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17;p35">
              <a:extLst>
                <a:ext uri="{FF2B5EF4-FFF2-40B4-BE49-F238E27FC236}">
                  <a16:creationId xmlns:a16="http://schemas.microsoft.com/office/drawing/2014/main" id="{CCFD6A32-FFE5-432A-9212-2E9B5A077E64}"/>
                </a:ext>
              </a:extLst>
            </p:cNvPr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718;p35">
              <a:extLst>
                <a:ext uri="{FF2B5EF4-FFF2-40B4-BE49-F238E27FC236}">
                  <a16:creationId xmlns:a16="http://schemas.microsoft.com/office/drawing/2014/main" id="{DB592EEB-E560-498D-97B6-A12DA311262B}"/>
                </a:ext>
              </a:extLst>
            </p:cNvPr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68626A8-3A65-4013-A8E9-15EFDE54D5B6}"/>
              </a:ext>
            </a:extLst>
          </p:cNvPr>
          <p:cNvSpPr/>
          <p:nvPr/>
        </p:nvSpPr>
        <p:spPr>
          <a:xfrm>
            <a:off x="0" y="209008"/>
            <a:ext cx="476626" cy="873759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61" grpId="0" build="p"/>
      <p:bldP spid="361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6"/>
          <p:cNvGrpSpPr/>
          <p:nvPr/>
        </p:nvGrpSpPr>
        <p:grpSpPr>
          <a:xfrm>
            <a:off x="1818893" y="2122608"/>
            <a:ext cx="5608992" cy="1349343"/>
            <a:chOff x="2218050" y="2005730"/>
            <a:chExt cx="4707900" cy="1132474"/>
          </a:xfrm>
        </p:grpSpPr>
        <p:cxnSp>
          <p:nvCxnSpPr>
            <p:cNvPr id="416" name="Google Shape;416;p16"/>
            <p:cNvCxnSpPr>
              <a:cxnSpLocks/>
              <a:stCxn id="421" idx="2"/>
              <a:endCxn id="418" idx="1"/>
            </p:cNvCxnSpPr>
            <p:nvPr/>
          </p:nvCxnSpPr>
          <p:spPr>
            <a:xfrm flipV="1">
              <a:off x="2303019" y="2573586"/>
              <a:ext cx="3987616" cy="14224"/>
            </a:xfrm>
            <a:prstGeom prst="straightConnector1">
              <a:avLst/>
            </a:prstGeom>
            <a:noFill/>
            <a:ln w="28575" cap="flat" cmpd="sng">
              <a:solidFill>
                <a:srgbClr val="F5413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19" name="Google Shape;419;p16"/>
            <p:cNvGrpSpPr/>
            <p:nvPr/>
          </p:nvGrpSpPr>
          <p:grpSpPr>
            <a:xfrm>
              <a:off x="2218050" y="2255189"/>
              <a:ext cx="665100" cy="883015"/>
              <a:chOff x="2218050" y="2255189"/>
              <a:chExt cx="665100" cy="883015"/>
            </a:xfrm>
          </p:grpSpPr>
          <p:cxnSp>
            <p:nvCxnSpPr>
              <p:cNvPr id="420" name="Google Shape;420;p16"/>
              <p:cNvCxnSpPr>
                <a:cxnSpLocks/>
                <a:stCxn id="422" idx="4"/>
              </p:cNvCxnSpPr>
              <p:nvPr/>
            </p:nvCxnSpPr>
            <p:spPr>
              <a:xfrm>
                <a:off x="2550600" y="2920289"/>
                <a:ext cx="35" cy="21791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2" name="Google Shape;422;p16"/>
              <p:cNvSpPr/>
              <p:nvPr/>
            </p:nvSpPr>
            <p:spPr>
              <a:xfrm>
                <a:off x="22180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23030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3" name="Google Shape;423;p16"/>
            <p:cNvGrpSpPr/>
            <p:nvPr/>
          </p:nvGrpSpPr>
          <p:grpSpPr>
            <a:xfrm>
              <a:off x="3565650" y="2007619"/>
              <a:ext cx="665100" cy="912670"/>
              <a:chOff x="3565650" y="2007619"/>
              <a:chExt cx="665100" cy="912670"/>
            </a:xfrm>
          </p:grpSpPr>
          <p:cxnSp>
            <p:nvCxnSpPr>
              <p:cNvPr id="424" name="Google Shape;424;p16"/>
              <p:cNvCxnSpPr>
                <a:cxnSpLocks/>
                <a:stCxn id="426" idx="0"/>
              </p:cNvCxnSpPr>
              <p:nvPr/>
            </p:nvCxnSpPr>
            <p:spPr>
              <a:xfrm flipV="1">
                <a:off x="3898200" y="2007619"/>
                <a:ext cx="0" cy="24757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6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6"/>
            <p:cNvGrpSpPr/>
            <p:nvPr/>
          </p:nvGrpSpPr>
          <p:grpSpPr>
            <a:xfrm>
              <a:off x="4913250" y="2255189"/>
              <a:ext cx="665100" cy="883014"/>
              <a:chOff x="4913250" y="2255189"/>
              <a:chExt cx="665100" cy="883014"/>
            </a:xfrm>
          </p:grpSpPr>
          <p:cxnSp>
            <p:nvCxnSpPr>
              <p:cNvPr id="428" name="Google Shape;428;p16"/>
              <p:cNvCxnSpPr>
                <a:cxnSpLocks/>
                <a:stCxn id="430" idx="4"/>
              </p:cNvCxnSpPr>
              <p:nvPr/>
            </p:nvCxnSpPr>
            <p:spPr>
              <a:xfrm>
                <a:off x="5245800" y="2920289"/>
                <a:ext cx="0" cy="21791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6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6"/>
            <p:cNvGrpSpPr/>
            <p:nvPr/>
          </p:nvGrpSpPr>
          <p:grpSpPr>
            <a:xfrm>
              <a:off x="6260850" y="2005730"/>
              <a:ext cx="665100" cy="914559"/>
              <a:chOff x="6260850" y="2005730"/>
              <a:chExt cx="665100" cy="914559"/>
            </a:xfrm>
          </p:grpSpPr>
          <p:cxnSp>
            <p:nvCxnSpPr>
              <p:cNvPr id="432" name="Google Shape;432;p16"/>
              <p:cNvCxnSpPr>
                <a:cxnSpLocks/>
              </p:cNvCxnSpPr>
              <p:nvPr/>
            </p:nvCxnSpPr>
            <p:spPr>
              <a:xfrm flipV="1">
                <a:off x="6589905" y="2005730"/>
                <a:ext cx="0" cy="277046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6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7" name="Google Shape;417;p16"/>
          <p:cNvSpPr txBox="1">
            <a:spLocks noGrp="1"/>
          </p:cNvSpPr>
          <p:nvPr>
            <p:ph type="ctrTitle"/>
          </p:nvPr>
        </p:nvSpPr>
        <p:spPr>
          <a:xfrm>
            <a:off x="1863517" y="2471830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5" name="Google Shape;435;p16"/>
          <p:cNvSpPr txBox="1">
            <a:spLocks noGrp="1"/>
          </p:cNvSpPr>
          <p:nvPr>
            <p:ph type="ctrTitle"/>
          </p:nvPr>
        </p:nvSpPr>
        <p:spPr>
          <a:xfrm>
            <a:off x="3464297" y="2452707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02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6" name="Google Shape;436;p16"/>
          <p:cNvSpPr txBox="1">
            <a:spLocks noGrp="1"/>
          </p:cNvSpPr>
          <p:nvPr>
            <p:ph type="ctrTitle"/>
          </p:nvPr>
        </p:nvSpPr>
        <p:spPr>
          <a:xfrm>
            <a:off x="5069903" y="2471830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03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18" name="Google Shape;418;p16"/>
          <p:cNvSpPr txBox="1">
            <a:spLocks noGrp="1"/>
          </p:cNvSpPr>
          <p:nvPr>
            <p:ph type="ctrTitle"/>
          </p:nvPr>
        </p:nvSpPr>
        <p:spPr>
          <a:xfrm>
            <a:off x="6670971" y="2454958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rgbClr val="FFFFFF"/>
                </a:solidFill>
              </a:rPr>
              <a:t>04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8" name="Google Shape;438;p16"/>
          <p:cNvSpPr txBox="1">
            <a:spLocks noGrp="1"/>
          </p:cNvSpPr>
          <p:nvPr>
            <p:ph type="subTitle" idx="4294967295"/>
          </p:nvPr>
        </p:nvSpPr>
        <p:spPr>
          <a:xfrm>
            <a:off x="845810" y="3438529"/>
            <a:ext cx="2738566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 smtClean="0">
                <a:solidFill>
                  <a:srgbClr val="F54132"/>
                </a:solidFill>
              </a:rPr>
              <a:t>Fixer des objectives</a:t>
            </a:r>
            <a:r>
              <a:rPr lang="en-US" dirty="0"/>
              <a:t/>
            </a:r>
            <a:br>
              <a:rPr lang="en-US" dirty="0"/>
            </a:br>
            <a:r>
              <a:rPr lang="fr-FR" dirty="0"/>
              <a:t>Spécifier les tâches et leurs </a:t>
            </a:r>
            <a:r>
              <a:rPr lang="fr-FR" dirty="0" smtClean="0"/>
              <a:t>estimation</a:t>
            </a:r>
            <a:endParaRPr lang="en-US" dirty="0" smtClean="0"/>
          </a:p>
        </p:txBody>
      </p:sp>
      <p:sp>
        <p:nvSpPr>
          <p:cNvPr id="32" name="Google Shape;438;p16">
            <a:extLst>
              <a:ext uri="{FF2B5EF4-FFF2-40B4-BE49-F238E27FC236}">
                <a16:creationId xmlns:a16="http://schemas.microsoft.com/office/drawing/2014/main" id="{CEFCE477-D9AF-4B6C-9C58-B697F488101B}"/>
              </a:ext>
            </a:extLst>
          </p:cNvPr>
          <p:cNvSpPr txBox="1">
            <a:spLocks/>
          </p:cNvSpPr>
          <p:nvPr/>
        </p:nvSpPr>
        <p:spPr>
          <a:xfrm>
            <a:off x="2451341" y="1115516"/>
            <a:ext cx="2738566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 smtClean="0">
                <a:solidFill>
                  <a:srgbClr val="F54132"/>
                </a:solidFill>
              </a:rPr>
              <a:t>Tracer le </a:t>
            </a:r>
            <a:r>
              <a:rPr lang="en-US" dirty="0" err="1" smtClean="0">
                <a:solidFill>
                  <a:srgbClr val="F54132"/>
                </a:solidFill>
              </a:rPr>
              <a:t>progres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Tableau blanc et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lang="en-US" dirty="0"/>
          </a:p>
        </p:txBody>
      </p:sp>
      <p:sp>
        <p:nvSpPr>
          <p:cNvPr id="44" name="Google Shape;438;p16">
            <a:extLst>
              <a:ext uri="{FF2B5EF4-FFF2-40B4-BE49-F238E27FC236}">
                <a16:creationId xmlns:a16="http://schemas.microsoft.com/office/drawing/2014/main" id="{EA7AB33C-0301-4E98-B01C-1F7765078A18}"/>
              </a:ext>
            </a:extLst>
          </p:cNvPr>
          <p:cNvSpPr txBox="1">
            <a:spLocks/>
          </p:cNvSpPr>
          <p:nvPr/>
        </p:nvSpPr>
        <p:spPr>
          <a:xfrm>
            <a:off x="5658238" y="1095435"/>
            <a:ext cx="2738566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 smtClean="0">
                <a:solidFill>
                  <a:srgbClr val="F54132"/>
                </a:solidFill>
              </a:rPr>
              <a:t>Tester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Meilleur</a:t>
            </a:r>
            <a:r>
              <a:rPr lang="en-US" dirty="0" smtClean="0"/>
              <a:t> </a:t>
            </a:r>
            <a:r>
              <a:rPr lang="en-US" dirty="0" err="1"/>
              <a:t>expérience</a:t>
            </a:r>
            <a:r>
              <a:rPr lang="en-US" dirty="0"/>
              <a:t> pour </a:t>
            </a:r>
            <a:r>
              <a:rPr lang="en-US" dirty="0" err="1"/>
              <a:t>l'utilisateur</a:t>
            </a:r>
            <a:endParaRPr lang="en-US" dirty="0"/>
          </a:p>
        </p:txBody>
      </p:sp>
      <p:sp>
        <p:nvSpPr>
          <p:cNvPr id="45" name="Google Shape;438;p16">
            <a:extLst>
              <a:ext uri="{FF2B5EF4-FFF2-40B4-BE49-F238E27FC236}">
                <a16:creationId xmlns:a16="http://schemas.microsoft.com/office/drawing/2014/main" id="{B771DC3C-821E-4410-B0D6-DD5B8A246024}"/>
              </a:ext>
            </a:extLst>
          </p:cNvPr>
          <p:cNvSpPr txBox="1">
            <a:spLocks/>
          </p:cNvSpPr>
          <p:nvPr/>
        </p:nvSpPr>
        <p:spPr>
          <a:xfrm>
            <a:off x="4056871" y="3519068"/>
            <a:ext cx="2738566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 smtClean="0">
                <a:solidFill>
                  <a:srgbClr val="F54132"/>
                </a:solidFill>
              </a:rPr>
              <a:t>Conception</a:t>
            </a:r>
            <a:r>
              <a:rPr lang="en-US" dirty="0"/>
              <a:t/>
            </a:r>
            <a:br>
              <a:rPr lang="en-US" dirty="0"/>
            </a:br>
            <a:r>
              <a:rPr lang="fr-FR" dirty="0"/>
              <a:t>Spécifier les Diagrammes de séquence et class</a:t>
            </a:r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66519B0-3761-4DD6-B42C-B0C36DAB1E6E}"/>
              </a:ext>
            </a:extLst>
          </p:cNvPr>
          <p:cNvSpPr txBox="1">
            <a:spLocks/>
          </p:cNvSpPr>
          <p:nvPr/>
        </p:nvSpPr>
        <p:spPr>
          <a:xfrm>
            <a:off x="245310" y="517635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r>
              <a:rPr lang="en-US" sz="3600" b="1" dirty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35" grpId="0"/>
      <p:bldP spid="436" grpId="0"/>
      <p:bldP spid="418" grpId="0"/>
      <p:bldP spid="438" grpId="0" build="p"/>
      <p:bldP spid="32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8543-D0E4-4ED4-BFE9-2F72F2098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</p:spPr>
        <p:txBody>
          <a:bodyPr/>
          <a:lstStyle/>
          <a:p>
            <a:r>
              <a:rPr lang="en-US" sz="3600" b="1" dirty="0"/>
              <a:t>Introduction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2" y="1202986"/>
            <a:ext cx="4190725" cy="1225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1" y="2499360"/>
            <a:ext cx="4233487" cy="264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29" y="1202986"/>
            <a:ext cx="3953706" cy="25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2D54466-B6B8-4C5E-B452-BC7608A3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 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A575ACF-2A5E-460D-94B0-321B478FF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856475"/>
              </p:ext>
            </p:extLst>
          </p:nvPr>
        </p:nvGraphicFramePr>
        <p:xfrm>
          <a:off x="524250" y="2098495"/>
          <a:ext cx="8095500" cy="227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F08286DA-E5EE-4A5A-88D0-E6A65B801B8A}"/>
              </a:ext>
            </a:extLst>
          </p:cNvPr>
          <p:cNvGrpSpPr/>
          <p:nvPr/>
        </p:nvGrpSpPr>
        <p:grpSpPr>
          <a:xfrm>
            <a:off x="524250" y="1313092"/>
            <a:ext cx="8095500" cy="785403"/>
            <a:chOff x="0" y="81"/>
            <a:chExt cx="8095500" cy="82268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7C27D1-527C-4991-B79B-56086BFDA7DB}"/>
                </a:ext>
              </a:extLst>
            </p:cNvPr>
            <p:cNvSpPr/>
            <p:nvPr/>
          </p:nvSpPr>
          <p:spPr>
            <a:xfrm>
              <a:off x="0" y="81"/>
              <a:ext cx="8095500" cy="822681"/>
            </a:xfrm>
            <a:prstGeom prst="roundRect">
              <a:avLst/>
            </a:prstGeom>
            <a:solidFill>
              <a:srgbClr val="0C2E3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8F71F951-4A5A-4DB9-B9DF-BECA9F354C29}"/>
                </a:ext>
              </a:extLst>
            </p:cNvPr>
            <p:cNvSpPr txBox="1"/>
            <p:nvPr/>
          </p:nvSpPr>
          <p:spPr>
            <a:xfrm>
              <a:off x="40160" y="40241"/>
              <a:ext cx="8015180" cy="7423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defTabSz="1066800">
                <a:spcBef>
                  <a:spcPct val="0"/>
                </a:spcBef>
                <a:buClr>
                  <a:srgbClr val="434343"/>
                </a:buClr>
                <a:buSzPts val="3000"/>
              </a:pPr>
              <a:r>
                <a:rPr lang="en-US" sz="2000" b="1" kern="1200" dirty="0" smtClean="0">
                  <a:solidFill>
                    <a:srgbClr val="FFA73B"/>
                  </a:solidFill>
                  <a:latin typeface="Barlow Condensed SemiBold"/>
                  <a:sym typeface="Barlow Condensed SemiBold"/>
                </a:rPr>
                <a:t>Story Less </a:t>
              </a:r>
              <a:r>
                <a:rPr lang="en-US" sz="2000" b="1" i="0" u="none" strike="noStrike" kern="1200" cap="none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: </a:t>
              </a:r>
              <a:r>
                <a:rPr lang="fr-FR" sz="2000" kern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Est la partie </a:t>
              </a:r>
              <a:r>
                <a:rPr lang="fr-FR" sz="2000" kern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d’initialisation </a:t>
              </a:r>
              <a:r>
                <a:rPr lang="fr-FR" sz="2000" kern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que sera </a:t>
              </a:r>
              <a:r>
                <a:rPr lang="fr-FR" sz="2000" kern="1200" dirty="0">
                  <a:solidFill>
                    <a:srgbClr val="FA8F7A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partagé</a:t>
              </a:r>
              <a:r>
                <a:rPr lang="fr-FR" sz="2000" kern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 entre tous les </a:t>
              </a:r>
              <a:r>
                <a:rPr lang="fr-FR" sz="2000" kern="1200" dirty="0">
                  <a:solidFill>
                    <a:srgbClr val="FA8F7A"/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membres</a:t>
              </a:r>
              <a:r>
                <a:rPr lang="fr-FR" sz="2000" kern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 </a:t>
              </a:r>
              <a:r>
                <a:rPr lang="fr-FR" sz="2000" kern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d’</a:t>
              </a:r>
              <a:r>
                <a:rPr lang="fr-FR" sz="2000" kern="12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é</a:t>
              </a:r>
              <a:r>
                <a:rPr lang="fr-FR" sz="2000" kern="1200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quipe</a:t>
              </a:r>
              <a:r>
                <a:rPr lang="en-US" sz="2000" b="0" i="0" u="none" strike="noStrike" kern="1200" cap="none" dirty="0" smtClean="0">
                  <a:solidFill>
                    <a:schemeClr val="bg2">
                      <a:lumMod val="20000"/>
                      <a:lumOff val="80000"/>
                    </a:schemeClr>
                  </a:solidFill>
                  <a:latin typeface="Barlow Condensed SemiBold"/>
                  <a:ea typeface="Barlow Condensed SemiBold"/>
                  <a:cs typeface="Barlow Condensed SemiBold"/>
                  <a:sym typeface="Barlow Condensed SemiBold"/>
                </a:rPr>
                <a:t>.</a:t>
              </a:r>
              <a:endParaRPr lang="en-US" sz="2000" b="0" i="0" u="none" strike="noStrike" kern="1200" cap="none" dirty="0">
                <a:solidFill>
                  <a:schemeClr val="bg2">
                    <a:lumMod val="20000"/>
                    <a:lumOff val="80000"/>
                  </a:schemeClr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040BA8A-20C3-48CE-B4BE-24D66952B34F}"/>
              </a:ext>
            </a:extLst>
          </p:cNvPr>
          <p:cNvSpPr/>
          <p:nvPr/>
        </p:nvSpPr>
        <p:spPr>
          <a:xfrm>
            <a:off x="8662691" y="0"/>
            <a:ext cx="481309" cy="1095435"/>
          </a:xfrm>
          <a:prstGeom prst="rect">
            <a:avLst/>
          </a:prstGeom>
          <a:solidFill>
            <a:srgbClr val="E9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1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8"/>
            <a:ext cx="3697892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90" y="382070"/>
            <a:ext cx="2651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Less</a:t>
            </a:r>
            <a:endParaRPr lang="en-US" sz="28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>
                <a:solidFill>
                  <a:srgbClr val="FFFFFF"/>
                </a:solidFill>
              </a:rPr>
              <a:t>01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4" y="1438117"/>
            <a:ext cx="77544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C715-0900-4A1B-BB2D-B4D065548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310" y="517635"/>
            <a:ext cx="8095500" cy="577800"/>
          </a:xfrm>
        </p:spPr>
        <p:txBody>
          <a:bodyPr/>
          <a:lstStyle/>
          <a:p>
            <a:r>
              <a:rPr lang="en-US" sz="3600" b="1" dirty="0" smtClean="0"/>
              <a:t>User Story</a:t>
            </a:r>
            <a:br>
              <a:rPr lang="en-US" sz="3600" b="1" dirty="0" smtClean="0"/>
            </a:br>
            <a:r>
              <a:rPr lang="en-US" sz="3600" b="1" dirty="0" smtClean="0"/>
              <a:t>Tasks</a:t>
            </a:r>
            <a:endParaRPr lang="en-US" sz="3600" b="1" dirty="0"/>
          </a:p>
        </p:txBody>
      </p:sp>
      <p:grpSp>
        <p:nvGrpSpPr>
          <p:cNvPr id="3" name="Google Shape;1387;p29">
            <a:extLst>
              <a:ext uri="{FF2B5EF4-FFF2-40B4-BE49-F238E27FC236}">
                <a16:creationId xmlns:a16="http://schemas.microsoft.com/office/drawing/2014/main" id="{43134C2C-F1A5-450F-B612-8AB678EB6B2D}"/>
              </a:ext>
            </a:extLst>
          </p:cNvPr>
          <p:cNvGrpSpPr/>
          <p:nvPr/>
        </p:nvGrpSpPr>
        <p:grpSpPr>
          <a:xfrm rot="10800000" flipH="1">
            <a:off x="487680" y="173288"/>
            <a:ext cx="3697892" cy="922147"/>
            <a:chOff x="3199075" y="3739025"/>
            <a:chExt cx="448629" cy="111875"/>
          </a:xfrm>
        </p:grpSpPr>
        <p:sp>
          <p:nvSpPr>
            <p:cNvPr id="4" name="Google Shape;1388;p29">
              <a:extLst>
                <a:ext uri="{FF2B5EF4-FFF2-40B4-BE49-F238E27FC236}">
                  <a16:creationId xmlns:a16="http://schemas.microsoft.com/office/drawing/2014/main" id="{EAC10D05-9620-4823-B405-1EBB2D3D3809}"/>
                </a:ext>
              </a:extLst>
            </p:cNvPr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389;p29">
              <a:extLst>
                <a:ext uri="{FF2B5EF4-FFF2-40B4-BE49-F238E27FC236}">
                  <a16:creationId xmlns:a16="http://schemas.microsoft.com/office/drawing/2014/main" id="{0A9A6FDB-F524-4B99-9292-B799AE537C06}"/>
                </a:ext>
              </a:extLst>
            </p:cNvPr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94E773-A1DE-4FB5-9441-09B2AB2E2859}"/>
              </a:ext>
            </a:extLst>
          </p:cNvPr>
          <p:cNvSpPr/>
          <p:nvPr/>
        </p:nvSpPr>
        <p:spPr>
          <a:xfrm>
            <a:off x="1446089" y="382070"/>
            <a:ext cx="2761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Story </a:t>
            </a:r>
            <a:r>
              <a:rPr lang="en-US" sz="2800" dirty="0" err="1" smtClean="0">
                <a:solidFill>
                  <a:srgbClr val="FFFFFF"/>
                </a:solidFill>
                <a:latin typeface="Barlow Condensed SemiBold"/>
                <a:sym typeface="Barlow Condensed SemiBold"/>
              </a:rPr>
              <a:t>Produit</a:t>
            </a:r>
            <a:endParaRPr lang="en-US" sz="2800" dirty="0">
              <a:solidFill>
                <a:srgbClr val="FFFFFF"/>
              </a:solidFill>
              <a:latin typeface="Barlow Condensed SemiBold"/>
              <a:sym typeface="Barlow Condensed SemiBold"/>
            </a:endParaRPr>
          </a:p>
        </p:txBody>
      </p:sp>
      <p:sp>
        <p:nvSpPr>
          <p:cNvPr id="7" name="Google Shape;417;p16">
            <a:extLst>
              <a:ext uri="{FF2B5EF4-FFF2-40B4-BE49-F238E27FC236}">
                <a16:creationId xmlns:a16="http://schemas.microsoft.com/office/drawing/2014/main" id="{175973E5-E33A-47DC-B777-761F481B4B1E}"/>
              </a:ext>
            </a:extLst>
          </p:cNvPr>
          <p:cNvSpPr txBox="1">
            <a:spLocks/>
          </p:cNvSpPr>
          <p:nvPr/>
        </p:nvSpPr>
        <p:spPr>
          <a:xfrm>
            <a:off x="711242" y="299430"/>
            <a:ext cx="7131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ctr"/>
            <a:r>
              <a:rPr lang="es" sz="3200" dirty="0" smtClean="0">
                <a:solidFill>
                  <a:srgbClr val="FFFFFF"/>
                </a:solidFill>
              </a:rPr>
              <a:t>02</a:t>
            </a:r>
            <a:endParaRPr lang="es" sz="28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41" y="1178362"/>
            <a:ext cx="7170015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543</Words>
  <Application>Microsoft Office PowerPoint</Application>
  <PresentationFormat>On-screen Show (16:9)</PresentationFormat>
  <Paragraphs>103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Fira Sans Extra Condensed Medium</vt:lpstr>
      <vt:lpstr>Barlow Condensed</vt:lpstr>
      <vt:lpstr>Arial</vt:lpstr>
      <vt:lpstr>Barlow Condensed SemiBold</vt:lpstr>
      <vt:lpstr>Arvo</vt:lpstr>
      <vt:lpstr>Barlow Condensed Medium</vt:lpstr>
      <vt:lpstr>My Creative CV by slidesgo</vt:lpstr>
      <vt:lpstr>Sprint 1 HuntKingdom</vt:lpstr>
      <vt:lpstr>PowerPoint Presentation</vt:lpstr>
      <vt:lpstr>Plan</vt:lpstr>
      <vt:lpstr>Introduction</vt:lpstr>
      <vt:lpstr>01</vt:lpstr>
      <vt:lpstr>Introduction</vt:lpstr>
      <vt:lpstr>User Story  Tasks</vt:lpstr>
      <vt:lpstr>User Story Tasks</vt:lpstr>
      <vt:lpstr>User Story Tasks</vt:lpstr>
      <vt:lpstr>User Story Tasks</vt:lpstr>
      <vt:lpstr>User Story Tasks</vt:lpstr>
      <vt:lpstr>User Story Tasks</vt:lpstr>
      <vt:lpstr>User Story Tasks</vt:lpstr>
      <vt:lpstr>User Story Tasks</vt:lpstr>
      <vt:lpstr>Tableau Blanc</vt:lpstr>
      <vt:lpstr>Tableau Blanc Forum</vt:lpstr>
      <vt:lpstr>Tableau Blanc Evenement</vt:lpstr>
      <vt:lpstr>Tableau Blanc Reclamation</vt:lpstr>
      <vt:lpstr>Tableau Blanc Produit</vt:lpstr>
      <vt:lpstr>Tableau Blanc Espece</vt:lpstr>
      <vt:lpstr>Tableau Blanc Commande</vt:lpstr>
      <vt:lpstr>BurnDown Chart</vt:lpstr>
      <vt:lpstr>Story Test</vt:lpstr>
      <vt:lpstr>User Story Relatif</vt:lpstr>
      <vt:lpstr>User Story Relatif</vt:lpstr>
      <vt:lpstr>Conception</vt:lpstr>
      <vt:lpstr>PowerPoint Presentation</vt:lpstr>
      <vt:lpstr>PowerPoint Presentation</vt:lpstr>
      <vt:lpstr>PowerPoint Presentation</vt:lpstr>
      <vt:lpstr>PowerPoint Presentation</vt:lpstr>
      <vt:lpstr>Conclusion</vt:lpstr>
      <vt:lpstr>Merci pour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PRESENTATION</dc:title>
  <dc:creator>salem affes</dc:creator>
  <cp:lastModifiedBy>LQss</cp:lastModifiedBy>
  <cp:revision>113</cp:revision>
  <dcterms:modified xsi:type="dcterms:W3CDTF">2020-02-24T15:14:55Z</dcterms:modified>
</cp:coreProperties>
</file>